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0"/>
  </p:notesMasterIdLst>
  <p:sldIdLst>
    <p:sldId id="427" r:id="rId2"/>
    <p:sldId id="264" r:id="rId3"/>
    <p:sldId id="267" r:id="rId4"/>
    <p:sldId id="269" r:id="rId5"/>
    <p:sldId id="272" r:id="rId6"/>
    <p:sldId id="270" r:id="rId7"/>
    <p:sldId id="271" r:id="rId8"/>
    <p:sldId id="273" r:id="rId9"/>
    <p:sldId id="275" r:id="rId10"/>
    <p:sldId id="281" r:id="rId11"/>
    <p:sldId id="802" r:id="rId12"/>
    <p:sldId id="803" r:id="rId13"/>
    <p:sldId id="283" r:id="rId14"/>
    <p:sldId id="429" r:id="rId15"/>
    <p:sldId id="428" r:id="rId16"/>
    <p:sldId id="430" r:id="rId17"/>
    <p:sldId id="431" r:id="rId18"/>
    <p:sldId id="811" r:id="rId19"/>
    <p:sldId id="805" r:id="rId20"/>
    <p:sldId id="806" r:id="rId21"/>
    <p:sldId id="807" r:id="rId22"/>
    <p:sldId id="808" r:id="rId23"/>
    <p:sldId id="809" r:id="rId24"/>
    <p:sldId id="810" r:id="rId25"/>
    <p:sldId id="812" r:id="rId26"/>
    <p:sldId id="813" r:id="rId27"/>
    <p:sldId id="814" r:id="rId28"/>
    <p:sldId id="815" r:id="rId29"/>
    <p:sldId id="816" r:id="rId30"/>
    <p:sldId id="817" r:id="rId31"/>
    <p:sldId id="818" r:id="rId32"/>
    <p:sldId id="819" r:id="rId33"/>
    <p:sldId id="820" r:id="rId34"/>
    <p:sldId id="821" r:id="rId35"/>
    <p:sldId id="822" r:id="rId36"/>
    <p:sldId id="823" r:id="rId37"/>
    <p:sldId id="824" r:id="rId38"/>
    <p:sldId id="825" r:id="rId39"/>
    <p:sldId id="443" r:id="rId40"/>
    <p:sldId id="444" r:id="rId41"/>
    <p:sldId id="831" r:id="rId42"/>
    <p:sldId id="826" r:id="rId43"/>
    <p:sldId id="827" r:id="rId44"/>
    <p:sldId id="828" r:id="rId45"/>
    <p:sldId id="829" r:id="rId46"/>
    <p:sldId id="830" r:id="rId47"/>
    <p:sldId id="832" r:id="rId48"/>
    <p:sldId id="833" r:id="rId49"/>
    <p:sldId id="834" r:id="rId50"/>
    <p:sldId id="835" r:id="rId51"/>
    <p:sldId id="836" r:id="rId52"/>
    <p:sldId id="837" r:id="rId53"/>
    <p:sldId id="838" r:id="rId54"/>
    <p:sldId id="839" r:id="rId55"/>
    <p:sldId id="841" r:id="rId56"/>
    <p:sldId id="842" r:id="rId57"/>
    <p:sldId id="843" r:id="rId58"/>
    <p:sldId id="844" r:id="rId59"/>
    <p:sldId id="869" r:id="rId60"/>
    <p:sldId id="870" r:id="rId61"/>
    <p:sldId id="872" r:id="rId62"/>
    <p:sldId id="873" r:id="rId63"/>
    <p:sldId id="874" r:id="rId64"/>
    <p:sldId id="875" r:id="rId65"/>
    <p:sldId id="876" r:id="rId66"/>
    <p:sldId id="276" r:id="rId67"/>
    <p:sldId id="277" r:id="rId68"/>
    <p:sldId id="278" r:id="rId69"/>
    <p:sldId id="279" r:id="rId70"/>
    <p:sldId id="280" r:id="rId71"/>
    <p:sldId id="389" r:id="rId72"/>
    <p:sldId id="446" r:id="rId73"/>
    <p:sldId id="877" r:id="rId74"/>
    <p:sldId id="447" r:id="rId75"/>
    <p:sldId id="881" r:id="rId76"/>
    <p:sldId id="882" r:id="rId77"/>
    <p:sldId id="883" r:id="rId78"/>
    <p:sldId id="469" r:id="rId79"/>
    <p:sldId id="878" r:id="rId80"/>
    <p:sldId id="879" r:id="rId81"/>
    <p:sldId id="880" r:id="rId82"/>
    <p:sldId id="884" r:id="rId83"/>
    <p:sldId id="885" r:id="rId84"/>
    <p:sldId id="886" r:id="rId85"/>
    <p:sldId id="888" r:id="rId86"/>
    <p:sldId id="390" r:id="rId87"/>
    <p:sldId id="391" r:id="rId88"/>
    <p:sldId id="392" r:id="rId89"/>
    <p:sldId id="399" r:id="rId90"/>
    <p:sldId id="406" r:id="rId91"/>
    <p:sldId id="393" r:id="rId92"/>
    <p:sldId id="394" r:id="rId93"/>
    <p:sldId id="395" r:id="rId94"/>
    <p:sldId id="396" r:id="rId95"/>
    <p:sldId id="397" r:id="rId96"/>
    <p:sldId id="398" r:id="rId97"/>
    <p:sldId id="413" r:id="rId98"/>
    <p:sldId id="892" r:id="rId99"/>
    <p:sldId id="893" r:id="rId100"/>
    <p:sldId id="414" r:id="rId101"/>
    <p:sldId id="418" r:id="rId102"/>
    <p:sldId id="419" r:id="rId103"/>
    <p:sldId id="416" r:id="rId104"/>
    <p:sldId id="417" r:id="rId105"/>
    <p:sldId id="584" r:id="rId106"/>
    <p:sldId id="585" r:id="rId107"/>
    <p:sldId id="586" r:id="rId108"/>
    <p:sldId id="587" r:id="rId109"/>
    <p:sldId id="421" r:id="rId110"/>
    <p:sldId id="423" r:id="rId111"/>
    <p:sldId id="425" r:id="rId112"/>
    <p:sldId id="422" r:id="rId113"/>
    <p:sldId id="424" r:id="rId114"/>
    <p:sldId id="894" r:id="rId115"/>
    <p:sldId id="890" r:id="rId116"/>
    <p:sldId id="891" r:id="rId117"/>
    <p:sldId id="895" r:id="rId118"/>
    <p:sldId id="896" r:id="rId119"/>
    <p:sldId id="897" r:id="rId120"/>
    <p:sldId id="898" r:id="rId121"/>
    <p:sldId id="899" r:id="rId122"/>
    <p:sldId id="900" r:id="rId123"/>
    <p:sldId id="901" r:id="rId124"/>
    <p:sldId id="902" r:id="rId125"/>
    <p:sldId id="903" r:id="rId126"/>
    <p:sldId id="905" r:id="rId127"/>
    <p:sldId id="904" r:id="rId128"/>
    <p:sldId id="913" r:id="rId129"/>
    <p:sldId id="906" r:id="rId130"/>
    <p:sldId id="907" r:id="rId131"/>
    <p:sldId id="908" r:id="rId132"/>
    <p:sldId id="909" r:id="rId133"/>
    <p:sldId id="910" r:id="rId134"/>
    <p:sldId id="911" r:id="rId135"/>
    <p:sldId id="912" r:id="rId136"/>
    <p:sldId id="804" r:id="rId137"/>
    <p:sldId id="914" r:id="rId138"/>
    <p:sldId id="915" r:id="rId139"/>
    <p:sldId id="916" r:id="rId140"/>
    <p:sldId id="917" r:id="rId141"/>
    <p:sldId id="918" r:id="rId142"/>
    <p:sldId id="919" r:id="rId143"/>
    <p:sldId id="920" r:id="rId144"/>
    <p:sldId id="921" r:id="rId145"/>
    <p:sldId id="922" r:id="rId146"/>
    <p:sldId id="923" r:id="rId147"/>
    <p:sldId id="924" r:id="rId148"/>
    <p:sldId id="925"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B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58" d="100"/>
          <a:sy n="58" d="100"/>
        </p:scale>
        <p:origin x="98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881A6C-4E2A-4AAB-91B1-958BE8A270AF}" type="datetimeFigureOut">
              <a:rPr lang="en-IN" smtClean="0"/>
              <a:t>21-06-2025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2A3D3C-4A78-4401-B8E2-2D9D7F81A7F6}" type="slidenum">
              <a:rPr lang="en-IN" smtClean="0"/>
              <a:t>‹#›</a:t>
            </a:fld>
            <a:endParaRPr lang="en-IN"/>
          </a:p>
        </p:txBody>
      </p:sp>
    </p:spTree>
    <p:extLst>
      <p:ext uri="{BB962C8B-B14F-4D97-AF65-F5344CB8AC3E}">
        <p14:creationId xmlns:p14="http://schemas.microsoft.com/office/powerpoint/2010/main" val="3751854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050FF069-687C-4110-9C8F-B52BF36C2535}" type="datetimeFigureOut">
              <a:rPr lang="en-IN" smtClean="0"/>
              <a:t>21-06-2025</a:t>
            </a:fld>
            <a:endParaRPr lang="en-IN"/>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715299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050FF069-687C-4110-9C8F-B52BF36C2535}" type="datetimeFigureOut">
              <a:rPr lang="en-IN" smtClean="0"/>
              <a:t>21-06-2025</a:t>
            </a:fld>
            <a:endParaRPr lang="en-IN"/>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261756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0FF069-687C-4110-9C8F-B52BF36C2535}" type="datetimeFigureOut">
              <a:rPr lang="en-IN" smtClean="0"/>
              <a:t>21-06-2025</a:t>
            </a:fld>
            <a:endParaRPr lang="en-IN"/>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3448049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050FF069-687C-4110-9C8F-B52BF36C2535}" type="datetimeFigureOut">
              <a:rPr lang="en-IN" smtClean="0"/>
              <a:t>21-06-2025</a:t>
            </a:fld>
            <a:endParaRPr lang="en-IN"/>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920705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050FF069-687C-4110-9C8F-B52BF36C2535}" type="datetimeFigureOut">
              <a:rPr lang="en-IN" smtClean="0"/>
              <a:t>21-06-2025</a:t>
            </a:fld>
            <a:endParaRPr lang="en-IN"/>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395773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050FF069-687C-4110-9C8F-B52BF36C2535}" type="datetimeFigureOut">
              <a:rPr lang="en-IN" smtClean="0"/>
              <a:t>21-06-2025</a:t>
            </a:fld>
            <a:endParaRPr lang="en-IN"/>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4223983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050FF069-687C-4110-9C8F-B52BF36C2535}" type="datetimeFigureOut">
              <a:rPr lang="en-IN" smtClean="0"/>
              <a:t>21-06-2025</a:t>
            </a:fld>
            <a:endParaRPr lang="en-IN"/>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2024475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050FF069-687C-4110-9C8F-B52BF36C2535}" type="datetimeFigureOut">
              <a:rPr lang="en-IN" smtClean="0"/>
              <a:t>21-06-2025</a:t>
            </a:fld>
            <a:endParaRPr lang="en-IN"/>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3647294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050FF069-687C-4110-9C8F-B52BF36C2535}" type="datetimeFigureOut">
              <a:rPr lang="en-IN" smtClean="0"/>
              <a:t>21-06-2025</a:t>
            </a:fld>
            <a:endParaRPr lang="en-IN"/>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267665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050FF069-687C-4110-9C8F-B52BF36C2535}" type="datetimeFigureOut">
              <a:rPr lang="en-IN" smtClean="0"/>
              <a:t>21-06-2025</a:t>
            </a:fld>
            <a:endParaRPr lang="en-IN"/>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1375475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050FF069-687C-4110-9C8F-B52BF36C2535}" type="datetimeFigureOut">
              <a:rPr lang="en-IN" smtClean="0"/>
              <a:t>21-06-2025</a:t>
            </a:fld>
            <a:endParaRPr lang="en-IN"/>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2012265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050FF069-687C-4110-9C8F-B52BF36C2535}" type="datetimeFigureOut">
              <a:rPr lang="en-IN" smtClean="0"/>
              <a:t>21-06-2025</a:t>
            </a:fld>
            <a:endParaRPr lang="en-IN"/>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F012B93-754B-40E2-B673-F3825D75AA44}" type="slidenum">
              <a:rPr lang="en-IN" smtClean="0"/>
              <a:t>‹#›</a:t>
            </a:fld>
            <a:endParaRPr lang="en-IN"/>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 name="Group 8">
            <a:extLst>
              <a:ext uri="{FF2B5EF4-FFF2-40B4-BE49-F238E27FC236}">
                <a16:creationId xmlns:a16="http://schemas.microsoft.com/office/drawing/2014/main" id="{3281849D-54CA-C13E-3D84-DB247AB9A268}"/>
              </a:ext>
            </a:extLst>
          </p:cNvPr>
          <p:cNvGrpSpPr/>
          <p:nvPr/>
        </p:nvGrpSpPr>
        <p:grpSpPr>
          <a:xfrm>
            <a:off x="130629" y="6291189"/>
            <a:ext cx="2743201" cy="495445"/>
            <a:chOff x="195943" y="6091967"/>
            <a:chExt cx="3506755" cy="629508"/>
          </a:xfrm>
        </p:grpSpPr>
        <p:sp>
          <p:nvSpPr>
            <p:cNvPr id="11" name="Oval 10">
              <a:extLst>
                <a:ext uri="{FF2B5EF4-FFF2-40B4-BE49-F238E27FC236}">
                  <a16:creationId xmlns:a16="http://schemas.microsoft.com/office/drawing/2014/main" id="{6401CC4C-E0EC-38D2-F7AA-61FC22E4D90D}"/>
                </a:ext>
              </a:extLst>
            </p:cNvPr>
            <p:cNvSpPr/>
            <p:nvPr/>
          </p:nvSpPr>
          <p:spPr>
            <a:xfrm>
              <a:off x="195943" y="6091967"/>
              <a:ext cx="642257" cy="629508"/>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875BEBF-DA68-8945-6205-DE7DE602B3BD}"/>
                </a:ext>
              </a:extLst>
            </p:cNvPr>
            <p:cNvSpPr txBox="1"/>
            <p:nvPr/>
          </p:nvSpPr>
          <p:spPr>
            <a:xfrm>
              <a:off x="838200" y="6163561"/>
              <a:ext cx="2864498" cy="369332"/>
            </a:xfrm>
            <a:prstGeom prst="rect">
              <a:avLst/>
            </a:prstGeom>
            <a:noFill/>
          </p:spPr>
          <p:txBody>
            <a:bodyPr wrap="square" rtlCol="0">
              <a:spAutoFit/>
            </a:bodyPr>
            <a:lstStyle/>
            <a:p>
              <a:r>
                <a:rPr lang="en-US" b="1" dirty="0"/>
                <a:t>PRAMOD NAIK</a:t>
              </a:r>
            </a:p>
          </p:txBody>
        </p:sp>
      </p:grpSp>
    </p:spTree>
    <p:extLst>
      <p:ext uri="{BB962C8B-B14F-4D97-AF65-F5344CB8AC3E}">
        <p14:creationId xmlns:p14="http://schemas.microsoft.com/office/powerpoint/2010/main" val="927997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775F3-C667-BC66-6B03-CEEC3CF69DB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FBB8FB-38FB-E16A-A78A-0B03829BE048}"/>
              </a:ext>
            </a:extLst>
          </p:cNvPr>
          <p:cNvSpPr>
            <a:spLocks noGrp="1"/>
          </p:cNvSpPr>
          <p:nvPr>
            <p:ph idx="1"/>
          </p:nvPr>
        </p:nvSpPr>
        <p:spPr>
          <a:xfrm>
            <a:off x="702853" y="968829"/>
            <a:ext cx="10900568" cy="4931228"/>
          </a:xfrm>
        </p:spPr>
        <p:txBody>
          <a:bodyPr>
            <a:normAutofit/>
          </a:bodyPr>
          <a:lstStyle/>
          <a:p>
            <a:pPr marL="0" indent="0">
              <a:buNone/>
            </a:pPr>
            <a:r>
              <a:rPr lang="en-US" sz="3200" b="1" dirty="0">
                <a:solidFill>
                  <a:srgbClr val="C00000"/>
                </a:solidFill>
              </a:rPr>
              <a:t>Module-2: </a:t>
            </a:r>
            <a:r>
              <a:rPr lang="en-US" sz="3200" b="1" dirty="0">
                <a:solidFill>
                  <a:schemeClr val="accent3">
                    <a:lumMod val="50000"/>
                  </a:schemeClr>
                </a:solidFill>
              </a:rPr>
              <a:t>Supervised Learning: </a:t>
            </a:r>
          </a:p>
          <a:p>
            <a:pPr marL="0" indent="0">
              <a:buNone/>
            </a:pPr>
            <a:r>
              <a:rPr lang="en-US" sz="3200" b="1" dirty="0"/>
              <a:t>Regression: </a:t>
            </a:r>
            <a:r>
              <a:rPr lang="en-US" sz="3200" dirty="0"/>
              <a:t>Linear regression, Polynomial regression, Model evaluation metrics: MAE, MSE, RMSE. </a:t>
            </a:r>
          </a:p>
          <a:p>
            <a:pPr marL="0" indent="0">
              <a:buNone/>
            </a:pPr>
            <a:r>
              <a:rPr lang="en-US" sz="3200" b="1" dirty="0"/>
              <a:t>Classification: </a:t>
            </a:r>
            <a:r>
              <a:rPr lang="en-US" sz="3200" dirty="0"/>
              <a:t>Logistic regression, K-Nearest Neighbors (KNN),  Decision Trees and Random Forests, Model evaluation metrics: Accuracy, precision, recall, F1-score, ROC-AUC.  </a:t>
            </a:r>
          </a:p>
          <a:p>
            <a:pPr marL="0" indent="0">
              <a:buNone/>
            </a:pPr>
            <a:r>
              <a:rPr lang="en-US" sz="3200" b="1" dirty="0"/>
              <a:t>Model Training and Evaluation: </a:t>
            </a:r>
            <a:r>
              <a:rPr lang="en-US" sz="3200" dirty="0"/>
              <a:t>Train-test split and cross-validation, Hyper parameter tuning using </a:t>
            </a:r>
            <a:r>
              <a:rPr lang="en-US" sz="3200" dirty="0" err="1"/>
              <a:t>GridSearchCV</a:t>
            </a:r>
            <a:r>
              <a:rPr lang="en-US" sz="3200" dirty="0"/>
              <a:t>, Overfitting and underfitting.</a:t>
            </a:r>
            <a:endParaRPr lang="en-IN" sz="3200" dirty="0"/>
          </a:p>
        </p:txBody>
      </p:sp>
    </p:spTree>
    <p:extLst>
      <p:ext uri="{BB962C8B-B14F-4D97-AF65-F5344CB8AC3E}">
        <p14:creationId xmlns:p14="http://schemas.microsoft.com/office/powerpoint/2010/main" val="1148078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2FEF1-977A-DE7A-417C-58B36782D03B}"/>
              </a:ext>
            </a:extLst>
          </p:cNvPr>
          <p:cNvSpPr txBox="1"/>
          <p:nvPr/>
        </p:nvSpPr>
        <p:spPr>
          <a:xfrm>
            <a:off x="648510" y="766732"/>
            <a:ext cx="10894979" cy="5324535"/>
          </a:xfrm>
          <a:prstGeom prst="rect">
            <a:avLst/>
          </a:prstGeom>
          <a:noFill/>
        </p:spPr>
        <p:txBody>
          <a:bodyPr wrap="square">
            <a:spAutoFit/>
          </a:bodyPr>
          <a:lstStyle/>
          <a:p>
            <a:r>
              <a:rPr lang="en-US" sz="3200" b="1" i="0" dirty="0">
                <a:solidFill>
                  <a:srgbClr val="374151"/>
                </a:solidFill>
                <a:effectLst/>
                <a:latin typeface="Söhne"/>
              </a:rPr>
              <a:t>Regression :</a:t>
            </a:r>
          </a:p>
          <a:p>
            <a:r>
              <a:rPr lang="en-US" sz="2400" dirty="0">
                <a:solidFill>
                  <a:srgbClr val="374151"/>
                </a:solidFill>
                <a:latin typeface="Söhne"/>
              </a:rPr>
              <a:t>	</a:t>
            </a:r>
            <a:r>
              <a:rPr lang="en-US" sz="2400" b="0" i="0" dirty="0">
                <a:solidFill>
                  <a:srgbClr val="374151"/>
                </a:solidFill>
                <a:effectLst/>
                <a:latin typeface="Söhne"/>
              </a:rPr>
              <a:t>Regression is a type of supervised machine learning task where the goal is to predict a </a:t>
            </a:r>
            <a:r>
              <a:rPr lang="en-US" sz="2400" b="1" i="0" dirty="0">
                <a:solidFill>
                  <a:srgbClr val="C00000"/>
                </a:solidFill>
                <a:effectLst/>
                <a:latin typeface="Söhne"/>
              </a:rPr>
              <a:t>continuous numerical value</a:t>
            </a:r>
            <a:r>
              <a:rPr lang="en-US" sz="2400" b="0" i="0" dirty="0">
                <a:solidFill>
                  <a:srgbClr val="C00000"/>
                </a:solidFill>
                <a:effectLst/>
                <a:latin typeface="Söhne"/>
              </a:rPr>
              <a:t> </a:t>
            </a:r>
            <a:r>
              <a:rPr lang="en-US" sz="2400" b="0" i="0" dirty="0">
                <a:solidFill>
                  <a:srgbClr val="374151"/>
                </a:solidFill>
                <a:effectLst/>
                <a:latin typeface="Söhne"/>
              </a:rPr>
              <a:t>or outcome </a:t>
            </a:r>
            <a:r>
              <a:rPr lang="en-US" sz="2400" b="1" i="0" dirty="0">
                <a:solidFill>
                  <a:srgbClr val="374151"/>
                </a:solidFill>
                <a:effectLst/>
                <a:latin typeface="Söhne"/>
              </a:rPr>
              <a:t>based on input features</a:t>
            </a:r>
            <a:r>
              <a:rPr lang="en-US" sz="2400" b="0" i="0" dirty="0">
                <a:solidFill>
                  <a:srgbClr val="374151"/>
                </a:solidFill>
                <a:effectLst/>
                <a:latin typeface="Söhne"/>
              </a:rPr>
              <a:t>.</a:t>
            </a:r>
          </a:p>
          <a:p>
            <a:r>
              <a:rPr lang="en-US" sz="2400" b="0" i="0" dirty="0">
                <a:solidFill>
                  <a:srgbClr val="05192D"/>
                </a:solidFill>
                <a:effectLst/>
                <a:latin typeface="Studio-Feixen-Sans"/>
              </a:rPr>
              <a:t>	Regression is a type of supervised machine learning where algorithms </a:t>
            </a:r>
            <a:r>
              <a:rPr lang="en-US" sz="2400" b="1" i="0" dirty="0">
                <a:solidFill>
                  <a:srgbClr val="05192D"/>
                </a:solidFill>
                <a:effectLst/>
                <a:latin typeface="Studio-Feixen-Sans"/>
              </a:rPr>
              <a:t>learn</a:t>
            </a:r>
            <a:r>
              <a:rPr lang="en-US" sz="2400" b="0" i="0" dirty="0">
                <a:solidFill>
                  <a:srgbClr val="05192D"/>
                </a:solidFill>
                <a:effectLst/>
                <a:latin typeface="Studio-Feixen-Sans"/>
              </a:rPr>
              <a:t> from the data to </a:t>
            </a:r>
            <a:r>
              <a:rPr lang="en-US" sz="2400" b="1" i="0" dirty="0">
                <a:solidFill>
                  <a:srgbClr val="C00000"/>
                </a:solidFill>
                <a:effectLst/>
                <a:latin typeface="Studio-Feixen-Sans"/>
              </a:rPr>
              <a:t>predict continuous values</a:t>
            </a:r>
            <a:r>
              <a:rPr lang="en-US" sz="2400" b="0" i="0" dirty="0">
                <a:solidFill>
                  <a:srgbClr val="05192D"/>
                </a:solidFill>
                <a:effectLst/>
                <a:latin typeface="Studio-Feixen-Sans"/>
              </a:rPr>
              <a:t> such as sales, salary, weight, or temperature.</a:t>
            </a:r>
            <a:endParaRPr lang="en-US" sz="2400" b="0" i="0" dirty="0">
              <a:solidFill>
                <a:srgbClr val="374151"/>
              </a:solidFill>
              <a:effectLst/>
              <a:latin typeface="Söhne"/>
            </a:endParaRPr>
          </a:p>
          <a:p>
            <a:endParaRPr lang="en-US" dirty="0">
              <a:solidFill>
                <a:srgbClr val="374151"/>
              </a:solidFill>
              <a:latin typeface="Söhne"/>
            </a:endParaRPr>
          </a:p>
          <a:p>
            <a:r>
              <a:rPr lang="en-US" sz="2800" b="1" dirty="0">
                <a:solidFill>
                  <a:srgbClr val="374151"/>
                </a:solidFill>
                <a:latin typeface="Söhne"/>
              </a:rPr>
              <a:t>What mean by continuous numerical value :</a:t>
            </a:r>
          </a:p>
          <a:p>
            <a:r>
              <a:rPr lang="en-US" sz="2400" dirty="0">
                <a:solidFill>
                  <a:srgbClr val="374151"/>
                </a:solidFill>
                <a:latin typeface="Söhne"/>
              </a:rPr>
              <a:t>	In machine learning, the term continuous values refers to </a:t>
            </a:r>
            <a:r>
              <a:rPr lang="en-US" sz="2400" b="1" dirty="0">
                <a:solidFill>
                  <a:srgbClr val="C00000"/>
                </a:solidFill>
                <a:latin typeface="Söhne"/>
              </a:rPr>
              <a:t>numeric values </a:t>
            </a:r>
            <a:r>
              <a:rPr lang="en-US" sz="2400" dirty="0">
                <a:solidFill>
                  <a:srgbClr val="374151"/>
                </a:solidFill>
                <a:latin typeface="Söhne"/>
              </a:rPr>
              <a:t>that can take any value within a </a:t>
            </a:r>
            <a:r>
              <a:rPr lang="en-US" sz="2400" b="1" dirty="0">
                <a:solidFill>
                  <a:srgbClr val="C00000"/>
                </a:solidFill>
                <a:latin typeface="Söhne"/>
              </a:rPr>
              <a:t>range</a:t>
            </a:r>
            <a:r>
              <a:rPr lang="en-US" sz="2400" dirty="0">
                <a:solidFill>
                  <a:srgbClr val="374151"/>
                </a:solidFill>
                <a:latin typeface="Söhne"/>
              </a:rPr>
              <a:t>, </a:t>
            </a:r>
            <a:r>
              <a:rPr lang="en-US" sz="2400" b="1" dirty="0">
                <a:solidFill>
                  <a:srgbClr val="C00000"/>
                </a:solidFill>
                <a:latin typeface="Söhne"/>
              </a:rPr>
              <a:t>not just fixed</a:t>
            </a:r>
            <a:r>
              <a:rPr lang="en-US" sz="2400" dirty="0">
                <a:solidFill>
                  <a:srgbClr val="374151"/>
                </a:solidFill>
                <a:latin typeface="Söhne"/>
              </a:rPr>
              <a:t> or </a:t>
            </a:r>
            <a:r>
              <a:rPr lang="en-US" sz="2400" b="1" dirty="0">
                <a:solidFill>
                  <a:srgbClr val="C00000"/>
                </a:solidFill>
                <a:latin typeface="Söhne"/>
              </a:rPr>
              <a:t>distinct</a:t>
            </a:r>
            <a:r>
              <a:rPr lang="en-US" sz="2400" dirty="0">
                <a:solidFill>
                  <a:srgbClr val="374151"/>
                </a:solidFill>
                <a:latin typeface="Söhne"/>
              </a:rPr>
              <a:t> </a:t>
            </a:r>
            <a:r>
              <a:rPr lang="en-US" sz="2400" b="1" dirty="0">
                <a:solidFill>
                  <a:srgbClr val="C00000"/>
                </a:solidFill>
                <a:latin typeface="Söhne"/>
              </a:rPr>
              <a:t>values</a:t>
            </a:r>
            <a:r>
              <a:rPr lang="en-US" sz="2400" dirty="0">
                <a:solidFill>
                  <a:srgbClr val="374151"/>
                </a:solidFill>
                <a:latin typeface="Söhne"/>
              </a:rPr>
              <a:t>.</a:t>
            </a:r>
          </a:p>
          <a:p>
            <a:r>
              <a:rPr lang="en-US" sz="2400" dirty="0">
                <a:solidFill>
                  <a:srgbClr val="374151"/>
                </a:solidFill>
                <a:latin typeface="Söhne"/>
              </a:rPr>
              <a:t>	These are </a:t>
            </a:r>
            <a:r>
              <a:rPr lang="en-US" sz="2400" b="1" dirty="0">
                <a:solidFill>
                  <a:srgbClr val="002060"/>
                </a:solidFill>
                <a:latin typeface="Söhne"/>
              </a:rPr>
              <a:t>real numbers </a:t>
            </a:r>
            <a:r>
              <a:rPr lang="en-US" sz="2400" dirty="0">
                <a:solidFill>
                  <a:srgbClr val="374151"/>
                </a:solidFill>
                <a:latin typeface="Söhne"/>
              </a:rPr>
              <a:t>(</a:t>
            </a:r>
            <a:r>
              <a:rPr lang="en-US" sz="2400" b="1" dirty="0">
                <a:solidFill>
                  <a:srgbClr val="374151"/>
                </a:solidFill>
                <a:latin typeface="Söhne"/>
              </a:rPr>
              <a:t>decimals</a:t>
            </a:r>
            <a:r>
              <a:rPr lang="en-US" sz="2400" dirty="0">
                <a:solidFill>
                  <a:srgbClr val="374151"/>
                </a:solidFill>
                <a:latin typeface="Söhne"/>
              </a:rPr>
              <a:t> or </a:t>
            </a:r>
            <a:r>
              <a:rPr lang="en-US" sz="2400" b="1" dirty="0">
                <a:solidFill>
                  <a:srgbClr val="374151"/>
                </a:solidFill>
                <a:latin typeface="Söhne"/>
              </a:rPr>
              <a:t>integers</a:t>
            </a:r>
            <a:r>
              <a:rPr lang="en-US" sz="2400" dirty="0">
                <a:solidFill>
                  <a:srgbClr val="374151"/>
                </a:solidFill>
                <a:latin typeface="Söhne"/>
              </a:rPr>
              <a:t>) that can vary </a:t>
            </a:r>
            <a:r>
              <a:rPr lang="en-US" sz="2400" b="1" dirty="0">
                <a:solidFill>
                  <a:srgbClr val="002060"/>
                </a:solidFill>
                <a:latin typeface="Söhne"/>
              </a:rPr>
              <a:t>smoothly</a:t>
            </a:r>
            <a:r>
              <a:rPr lang="en-US" sz="2400" dirty="0">
                <a:solidFill>
                  <a:srgbClr val="374151"/>
                </a:solidFill>
                <a:latin typeface="Söhne"/>
              </a:rPr>
              <a:t> </a:t>
            </a:r>
            <a:r>
              <a:rPr lang="en-US" sz="2400" b="1" dirty="0">
                <a:solidFill>
                  <a:srgbClr val="002060"/>
                </a:solidFill>
                <a:latin typeface="Söhne"/>
              </a:rPr>
              <a:t>over</a:t>
            </a:r>
            <a:r>
              <a:rPr lang="en-US" sz="2400" dirty="0">
                <a:solidFill>
                  <a:srgbClr val="374151"/>
                </a:solidFill>
                <a:latin typeface="Söhne"/>
              </a:rPr>
              <a:t> </a:t>
            </a:r>
            <a:r>
              <a:rPr lang="en-US" sz="2400" b="1" dirty="0">
                <a:solidFill>
                  <a:srgbClr val="002060"/>
                </a:solidFill>
                <a:latin typeface="Söhne"/>
              </a:rPr>
              <a:t>a</a:t>
            </a:r>
            <a:r>
              <a:rPr lang="en-US" sz="2400" dirty="0">
                <a:solidFill>
                  <a:srgbClr val="374151"/>
                </a:solidFill>
                <a:latin typeface="Söhne"/>
              </a:rPr>
              <a:t> </a:t>
            </a:r>
            <a:r>
              <a:rPr lang="en-US" sz="2400" b="1" dirty="0">
                <a:solidFill>
                  <a:srgbClr val="002060"/>
                </a:solidFill>
                <a:latin typeface="Söhne"/>
              </a:rPr>
              <a:t>range</a:t>
            </a:r>
            <a:r>
              <a:rPr lang="en-US" sz="2400" dirty="0">
                <a:solidFill>
                  <a:srgbClr val="374151"/>
                </a:solidFill>
                <a:latin typeface="Söhne"/>
              </a:rPr>
              <a:t>, as </a:t>
            </a:r>
            <a:r>
              <a:rPr lang="en-US" sz="2400" b="1" dirty="0">
                <a:solidFill>
                  <a:srgbClr val="C00000"/>
                </a:solidFill>
                <a:latin typeface="Söhne"/>
              </a:rPr>
              <a:t>opposed to</a:t>
            </a:r>
            <a:r>
              <a:rPr lang="en-US" sz="2400" dirty="0">
                <a:solidFill>
                  <a:srgbClr val="374151"/>
                </a:solidFill>
                <a:latin typeface="Söhne"/>
              </a:rPr>
              <a:t> </a:t>
            </a:r>
            <a:r>
              <a:rPr lang="en-US" sz="2400" b="1" dirty="0">
                <a:solidFill>
                  <a:srgbClr val="374151"/>
                </a:solidFill>
                <a:latin typeface="Söhne"/>
              </a:rPr>
              <a:t>categorical values</a:t>
            </a:r>
            <a:r>
              <a:rPr lang="en-US" sz="2400" dirty="0">
                <a:solidFill>
                  <a:srgbClr val="374151"/>
                </a:solidFill>
                <a:latin typeface="Söhne"/>
              </a:rPr>
              <a:t>, which are fixed labels or classes (like "Yes"/"No", or "Red"/"Green").</a:t>
            </a:r>
          </a:p>
          <a:p>
            <a:endParaRPr lang="en-US" dirty="0"/>
          </a:p>
        </p:txBody>
      </p:sp>
    </p:spTree>
    <p:extLst>
      <p:ext uri="{BB962C8B-B14F-4D97-AF65-F5344CB8AC3E}">
        <p14:creationId xmlns:p14="http://schemas.microsoft.com/office/powerpoint/2010/main" val="25956840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6C059-530D-5A02-7FBD-BBA37556786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9969D25-771E-EC5A-1824-DE33AE5B08D3}"/>
              </a:ext>
            </a:extLst>
          </p:cNvPr>
          <p:cNvSpPr txBox="1"/>
          <p:nvPr/>
        </p:nvSpPr>
        <p:spPr>
          <a:xfrm>
            <a:off x="1757233" y="435114"/>
            <a:ext cx="7446402" cy="400110"/>
          </a:xfrm>
          <a:prstGeom prst="rect">
            <a:avLst/>
          </a:prstGeom>
          <a:noFill/>
        </p:spPr>
        <p:txBody>
          <a:bodyPr wrap="square">
            <a:spAutoFit/>
          </a:bodyPr>
          <a:lstStyle/>
          <a:p>
            <a:pPr algn="ctr"/>
            <a:r>
              <a:rPr lang="en-US" sz="2000" b="1" dirty="0"/>
              <a:t>A Decision tree is usually represented in the format given Below</a:t>
            </a:r>
          </a:p>
        </p:txBody>
      </p:sp>
      <p:pic>
        <p:nvPicPr>
          <p:cNvPr id="7" name="Picture 4" descr="Decision Tree Classification Algorithm">
            <a:extLst>
              <a:ext uri="{FF2B5EF4-FFF2-40B4-BE49-F238E27FC236}">
                <a16:creationId xmlns:a16="http://schemas.microsoft.com/office/drawing/2014/main" id="{B090EC8A-3170-6C36-46D5-90C214A75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996" y="1046481"/>
            <a:ext cx="7147483" cy="476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6474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BDF9A-9F76-8E97-8447-21523CEBB53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8C134CE-5C77-EE5A-40F3-63EF443F391F}"/>
              </a:ext>
            </a:extLst>
          </p:cNvPr>
          <p:cNvSpPr txBox="1"/>
          <p:nvPr/>
        </p:nvSpPr>
        <p:spPr>
          <a:xfrm>
            <a:off x="858078" y="617924"/>
            <a:ext cx="10475843" cy="5447645"/>
          </a:xfrm>
          <a:prstGeom prst="rect">
            <a:avLst/>
          </a:prstGeom>
          <a:noFill/>
        </p:spPr>
        <p:txBody>
          <a:bodyPr wrap="square">
            <a:spAutoFit/>
          </a:bodyPr>
          <a:lstStyle/>
          <a:p>
            <a:r>
              <a:rPr lang="en-US" sz="2800" b="1" dirty="0">
                <a:solidFill>
                  <a:srgbClr val="C00000"/>
                </a:solidFill>
              </a:rPr>
              <a:t>Building a decision tree:</a:t>
            </a:r>
          </a:p>
          <a:p>
            <a:r>
              <a:rPr lang="en-US" dirty="0"/>
              <a:t>	</a:t>
            </a:r>
            <a:r>
              <a:rPr lang="en-US" sz="2400" dirty="0"/>
              <a:t>Decision trees are built corresponding to the training data following an approach called </a:t>
            </a:r>
            <a:r>
              <a:rPr lang="en-US" sz="2400" b="1" dirty="0">
                <a:solidFill>
                  <a:srgbClr val="C00000"/>
                </a:solidFill>
              </a:rPr>
              <a:t>recursive partitioning.</a:t>
            </a:r>
            <a:r>
              <a:rPr lang="en-US" sz="2400" dirty="0"/>
              <a:t> The </a:t>
            </a:r>
            <a:r>
              <a:rPr lang="en-US" sz="2400" b="1" dirty="0"/>
              <a:t>approach splits the data into multiple subsets </a:t>
            </a:r>
            <a:r>
              <a:rPr lang="en-US" sz="2400" dirty="0"/>
              <a:t>on the basis of the feature values. It starts from the </a:t>
            </a:r>
            <a:r>
              <a:rPr lang="en-US" sz="2400" b="1" dirty="0">
                <a:solidFill>
                  <a:srgbClr val="C00000"/>
                </a:solidFill>
              </a:rPr>
              <a:t>root node</a:t>
            </a:r>
            <a:r>
              <a:rPr lang="en-US" sz="2400" dirty="0"/>
              <a:t>, which is nothing but the </a:t>
            </a:r>
            <a:r>
              <a:rPr lang="en-US" sz="2400" b="1" dirty="0"/>
              <a:t>entire data set</a:t>
            </a:r>
            <a:r>
              <a:rPr lang="en-US" sz="2400" dirty="0"/>
              <a:t>. It first selects the feature which predicts the target class in the </a:t>
            </a:r>
            <a:r>
              <a:rPr lang="en-US" sz="2400" b="1" dirty="0"/>
              <a:t>strongest way</a:t>
            </a:r>
            <a:r>
              <a:rPr lang="en-US" sz="2400" dirty="0"/>
              <a:t>. The decision tree splits the data set into multiple partitions, with data in each partition having a distinct value for the feature based on which the partitioning has happened. This is the first set of branches. Likewise, the algorithm continues splitting the nodes on the </a:t>
            </a:r>
            <a:r>
              <a:rPr lang="en-US" sz="2400" b="1" dirty="0">
                <a:solidFill>
                  <a:srgbClr val="C00000"/>
                </a:solidFill>
              </a:rPr>
              <a:t>basis of the feature </a:t>
            </a:r>
            <a:r>
              <a:rPr lang="en-US" sz="2400" dirty="0"/>
              <a:t>which helps in the best partition. This continues till a </a:t>
            </a:r>
            <a:r>
              <a:rPr lang="en-US" sz="2400" b="1" dirty="0">
                <a:solidFill>
                  <a:srgbClr val="C00000"/>
                </a:solidFill>
              </a:rPr>
              <a:t>stopping criterion </a:t>
            </a:r>
            <a:r>
              <a:rPr lang="en-US" sz="2400" dirty="0"/>
              <a:t>is reached. </a:t>
            </a:r>
          </a:p>
          <a:p>
            <a:endParaRPr lang="en-US" sz="800" b="1" dirty="0"/>
          </a:p>
          <a:p>
            <a:r>
              <a:rPr lang="en-US" sz="2400" b="1" dirty="0"/>
              <a:t>The usual stopping criteria are: </a:t>
            </a:r>
          </a:p>
          <a:p>
            <a:r>
              <a:rPr lang="en-US" sz="2400" dirty="0"/>
              <a:t>1. All or most of the examples at a particular node have the same class</a:t>
            </a:r>
          </a:p>
          <a:p>
            <a:r>
              <a:rPr lang="en-US" sz="2400" dirty="0"/>
              <a:t>2. All features have been used up in the partitioning</a:t>
            </a:r>
          </a:p>
          <a:p>
            <a:r>
              <a:rPr lang="en-US" sz="2400" dirty="0"/>
              <a:t>3. The tree has grown to a pre-defined threshold limit</a:t>
            </a:r>
          </a:p>
        </p:txBody>
      </p:sp>
    </p:spTree>
    <p:extLst>
      <p:ext uri="{BB962C8B-B14F-4D97-AF65-F5344CB8AC3E}">
        <p14:creationId xmlns:p14="http://schemas.microsoft.com/office/powerpoint/2010/main" val="574334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88673-FFDE-6A99-4805-51B256FBC0C1}"/>
            </a:ext>
          </a:extLst>
        </p:cNvPr>
        <p:cNvGrpSpPr/>
        <p:nvPr/>
      </p:nvGrpSpPr>
      <p:grpSpPr>
        <a:xfrm>
          <a:off x="0" y="0"/>
          <a:ext cx="0" cy="0"/>
          <a:chOff x="0" y="0"/>
          <a:chExt cx="0" cy="0"/>
        </a:xfrm>
      </p:grpSpPr>
      <p:pic>
        <p:nvPicPr>
          <p:cNvPr id="2" name="image35.jpeg">
            <a:extLst>
              <a:ext uri="{FF2B5EF4-FFF2-40B4-BE49-F238E27FC236}">
                <a16:creationId xmlns:a16="http://schemas.microsoft.com/office/drawing/2014/main" id="{C30E9037-8E1B-C091-BFAE-916CF67ACC98}"/>
              </a:ext>
            </a:extLst>
          </p:cNvPr>
          <p:cNvPicPr>
            <a:picLocks noChangeAspect="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38913833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A819E-01CC-66B7-6104-283AC4BF5C2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095CA25-276D-3425-A14D-7CFB9E5E64FD}"/>
              </a:ext>
            </a:extLst>
          </p:cNvPr>
          <p:cNvSpPr txBox="1"/>
          <p:nvPr/>
        </p:nvSpPr>
        <p:spPr>
          <a:xfrm>
            <a:off x="275810" y="880406"/>
            <a:ext cx="7281761" cy="523220"/>
          </a:xfrm>
          <a:prstGeom prst="rect">
            <a:avLst/>
          </a:prstGeom>
          <a:noFill/>
        </p:spPr>
        <p:txBody>
          <a:bodyPr wrap="square">
            <a:spAutoFit/>
          </a:bodyPr>
          <a:lstStyle/>
          <a:p>
            <a:r>
              <a:rPr lang="en-US" sz="2800" b="1" dirty="0">
                <a:solidFill>
                  <a:srgbClr val="C00000"/>
                </a:solidFill>
                <a:latin typeface="Inter"/>
              </a:rPr>
              <a:t>Example of Decision Tree:</a:t>
            </a:r>
          </a:p>
        </p:txBody>
      </p:sp>
      <p:pic>
        <p:nvPicPr>
          <p:cNvPr id="7170" name="Picture 2" descr="example data ,decision tree">
            <a:extLst>
              <a:ext uri="{FF2B5EF4-FFF2-40B4-BE49-F238E27FC236}">
                <a16:creationId xmlns:a16="http://schemas.microsoft.com/office/drawing/2014/main" id="{31291AA7-BD72-9F60-CC8E-BB562C66F4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8773" y="880406"/>
            <a:ext cx="6881783" cy="55597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670EAF-8E2B-4628-01BF-0B2697920B79}"/>
              </a:ext>
            </a:extLst>
          </p:cNvPr>
          <p:cNvSpPr txBox="1"/>
          <p:nvPr/>
        </p:nvSpPr>
        <p:spPr>
          <a:xfrm>
            <a:off x="275810" y="1443103"/>
            <a:ext cx="4822963" cy="3416320"/>
          </a:xfrm>
          <a:prstGeom prst="rect">
            <a:avLst/>
          </a:prstGeom>
          <a:noFill/>
        </p:spPr>
        <p:txBody>
          <a:bodyPr wrap="square">
            <a:spAutoFit/>
          </a:bodyPr>
          <a:lstStyle/>
          <a:p>
            <a:r>
              <a:rPr lang="en-US" sz="2400" b="0" i="0" dirty="0">
                <a:solidFill>
                  <a:srgbClr val="383838"/>
                </a:solidFill>
                <a:effectLst/>
                <a:latin typeface="Inter"/>
              </a:rPr>
              <a:t>Decision trees are </a:t>
            </a:r>
            <a:r>
              <a:rPr lang="en-US" sz="2400" b="1" i="0" dirty="0">
                <a:solidFill>
                  <a:srgbClr val="383838"/>
                </a:solidFill>
                <a:effectLst/>
                <a:latin typeface="Inter"/>
              </a:rPr>
              <a:t>upside down </a:t>
            </a:r>
            <a:r>
              <a:rPr lang="en-US" sz="2400" b="0" i="0" dirty="0">
                <a:solidFill>
                  <a:srgbClr val="383838"/>
                </a:solidFill>
                <a:effectLst/>
                <a:latin typeface="Inter"/>
              </a:rPr>
              <a:t>which means the root is at the top and then this root is split into various several nodes. Decision trees are </a:t>
            </a:r>
            <a:r>
              <a:rPr lang="en-US" sz="2400" b="1" i="0" dirty="0">
                <a:solidFill>
                  <a:srgbClr val="383838"/>
                </a:solidFill>
                <a:effectLst/>
                <a:latin typeface="Inter"/>
              </a:rPr>
              <a:t>nothing but a bunch of if-else statements in </a:t>
            </a:r>
            <a:r>
              <a:rPr lang="en-US" sz="2400" b="1" i="0" dirty="0">
                <a:solidFill>
                  <a:srgbClr val="C00000"/>
                </a:solidFill>
                <a:effectLst/>
                <a:latin typeface="Inter"/>
              </a:rPr>
              <a:t>layman</a:t>
            </a:r>
            <a:r>
              <a:rPr lang="en-US" sz="2400" b="1" i="0" dirty="0">
                <a:solidFill>
                  <a:srgbClr val="383838"/>
                </a:solidFill>
                <a:effectLst/>
                <a:latin typeface="Inter"/>
              </a:rPr>
              <a:t> </a:t>
            </a:r>
            <a:r>
              <a:rPr lang="en-US" sz="2400" b="1" i="0" dirty="0">
                <a:solidFill>
                  <a:srgbClr val="C00000"/>
                </a:solidFill>
                <a:effectLst/>
                <a:latin typeface="Inter"/>
              </a:rPr>
              <a:t>terms</a:t>
            </a:r>
            <a:r>
              <a:rPr lang="en-US" sz="2400" b="0" i="0" dirty="0">
                <a:solidFill>
                  <a:srgbClr val="383838"/>
                </a:solidFill>
                <a:effectLst/>
                <a:latin typeface="Inter"/>
              </a:rPr>
              <a:t>. It checks if the condition is true and if it is then it goes to the next node attached to that decision.</a:t>
            </a:r>
            <a:endParaRPr lang="en-US" sz="2400" dirty="0"/>
          </a:p>
        </p:txBody>
      </p:sp>
    </p:spTree>
    <p:extLst>
      <p:ext uri="{BB962C8B-B14F-4D97-AF65-F5344CB8AC3E}">
        <p14:creationId xmlns:p14="http://schemas.microsoft.com/office/powerpoint/2010/main" val="34303856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8B9CCA-B83A-BBC8-3DD9-F34D3A09CF90}"/>
              </a:ext>
            </a:extLst>
          </p:cNvPr>
          <p:cNvSpPr txBox="1"/>
          <p:nvPr/>
        </p:nvSpPr>
        <p:spPr>
          <a:xfrm>
            <a:off x="852279" y="284648"/>
            <a:ext cx="10408755" cy="1446550"/>
          </a:xfrm>
          <a:prstGeom prst="rect">
            <a:avLst/>
          </a:prstGeom>
          <a:noFill/>
        </p:spPr>
        <p:txBody>
          <a:bodyPr wrap="square">
            <a:spAutoFit/>
          </a:bodyPr>
          <a:lstStyle/>
          <a:p>
            <a:r>
              <a:rPr lang="en-US" sz="2200" b="0" i="0" dirty="0">
                <a:solidFill>
                  <a:srgbClr val="383838"/>
                </a:solidFill>
                <a:effectLst/>
                <a:latin typeface="Inter"/>
              </a:rPr>
              <a:t>In the below diagram the tree will </a:t>
            </a:r>
            <a:r>
              <a:rPr lang="en-US" sz="2200" b="1" i="0" dirty="0">
                <a:solidFill>
                  <a:srgbClr val="383838"/>
                </a:solidFill>
                <a:effectLst/>
                <a:latin typeface="Inter"/>
              </a:rPr>
              <a:t>first ask </a:t>
            </a:r>
            <a:r>
              <a:rPr lang="en-US" sz="2200" b="1" i="0" dirty="0">
                <a:solidFill>
                  <a:srgbClr val="C00000"/>
                </a:solidFill>
                <a:effectLst/>
                <a:latin typeface="Inter"/>
              </a:rPr>
              <a:t>what is the weather?</a:t>
            </a:r>
            <a:r>
              <a:rPr lang="en-US" sz="2200" b="0" i="0" dirty="0">
                <a:solidFill>
                  <a:srgbClr val="C00000"/>
                </a:solidFill>
                <a:effectLst/>
                <a:latin typeface="Inter"/>
              </a:rPr>
              <a:t> </a:t>
            </a:r>
            <a:r>
              <a:rPr lang="en-US" sz="2200" b="0" i="0" dirty="0">
                <a:solidFill>
                  <a:srgbClr val="383838"/>
                </a:solidFill>
                <a:effectLst/>
                <a:latin typeface="Inter"/>
              </a:rPr>
              <a:t>Is it sunny, cloudy, or rainy? If yes then it will go to the next feature which is humidity and wind. It will again check if there is a strong wind or weak, if it’s a weak wind and it’s rainy then the person may go and play.</a:t>
            </a:r>
            <a:endParaRPr lang="en-US" sz="2200" dirty="0"/>
          </a:p>
        </p:txBody>
      </p:sp>
      <p:pic>
        <p:nvPicPr>
          <p:cNvPr id="12290" name="Picture 2" descr="Decision tree example">
            <a:extLst>
              <a:ext uri="{FF2B5EF4-FFF2-40B4-BE49-F238E27FC236}">
                <a16:creationId xmlns:a16="http://schemas.microsoft.com/office/drawing/2014/main" id="{7E939C63-47DD-EA54-A1B7-8828F1B8A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980" y="1834871"/>
            <a:ext cx="8953500" cy="39544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5AB799-3337-4528-81DD-8DAB2121C2DA}"/>
              </a:ext>
            </a:extLst>
          </p:cNvPr>
          <p:cNvSpPr txBox="1"/>
          <p:nvPr/>
        </p:nvSpPr>
        <p:spPr>
          <a:xfrm>
            <a:off x="3297869" y="5893007"/>
            <a:ext cx="5243721" cy="430887"/>
          </a:xfrm>
          <a:prstGeom prst="rect">
            <a:avLst/>
          </a:prstGeom>
          <a:noFill/>
        </p:spPr>
        <p:txBody>
          <a:bodyPr wrap="square" rtlCol="0">
            <a:spAutoFit/>
          </a:bodyPr>
          <a:lstStyle/>
          <a:p>
            <a:r>
              <a:rPr lang="en-US" sz="2200" b="1" dirty="0">
                <a:solidFill>
                  <a:srgbClr val="C00000"/>
                </a:solidFill>
              </a:rPr>
              <a:t>Note</a:t>
            </a:r>
            <a:r>
              <a:rPr lang="en-US" sz="2200" b="1" dirty="0">
                <a:solidFill>
                  <a:srgbClr val="002060"/>
                </a:solidFill>
              </a:rPr>
              <a:t>: All the Non-Leaf Nodes are </a:t>
            </a:r>
            <a:r>
              <a:rPr lang="en-US" sz="2200" b="1" dirty="0">
                <a:solidFill>
                  <a:srgbClr val="C00000"/>
                </a:solidFill>
              </a:rPr>
              <a:t>Features</a:t>
            </a:r>
          </a:p>
        </p:txBody>
      </p:sp>
    </p:spTree>
    <p:extLst>
      <p:ext uri="{BB962C8B-B14F-4D97-AF65-F5344CB8AC3E}">
        <p14:creationId xmlns:p14="http://schemas.microsoft.com/office/powerpoint/2010/main" val="2224003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2AD1A0E-8160-42AF-72A9-A18360213265}"/>
              </a:ext>
            </a:extLst>
          </p:cNvPr>
          <p:cNvSpPr txBox="1"/>
          <p:nvPr/>
        </p:nvSpPr>
        <p:spPr>
          <a:xfrm>
            <a:off x="538479" y="483279"/>
            <a:ext cx="11389358" cy="1477328"/>
          </a:xfrm>
          <a:prstGeom prst="rect">
            <a:avLst/>
          </a:prstGeom>
          <a:noFill/>
        </p:spPr>
        <p:txBody>
          <a:bodyPr wrap="square">
            <a:spAutoFit/>
          </a:bodyPr>
          <a:lstStyle/>
          <a:p>
            <a:pPr algn="l"/>
            <a:r>
              <a:rPr lang="en-US" sz="2400" b="1" i="0" dirty="0">
                <a:solidFill>
                  <a:srgbClr val="C00000"/>
                </a:solidFill>
                <a:effectLst/>
                <a:latin typeface="Söhne"/>
              </a:rPr>
              <a:t>Example: </a:t>
            </a:r>
            <a:r>
              <a:rPr lang="en-US" sz="2400" b="1" i="0" dirty="0">
                <a:solidFill>
                  <a:srgbClr val="0070C0"/>
                </a:solidFill>
                <a:effectLst/>
                <a:latin typeface="Söhne"/>
              </a:rPr>
              <a:t>Build a decision tree using the give data:</a:t>
            </a:r>
          </a:p>
          <a:p>
            <a:pPr algn="l">
              <a:buFont typeface="+mj-lt"/>
              <a:buAutoNum type="arabicPeriod"/>
            </a:pPr>
            <a:r>
              <a:rPr lang="en-US" sz="2200" b="1" i="0" dirty="0">
                <a:solidFill>
                  <a:srgbClr val="0D0D0D"/>
                </a:solidFill>
                <a:effectLst/>
                <a:latin typeface="Söhne"/>
              </a:rPr>
              <a:t>Choosing the root node:</a:t>
            </a:r>
            <a:r>
              <a:rPr lang="en-US" sz="2200" b="0" i="0" dirty="0">
                <a:solidFill>
                  <a:srgbClr val="0D0D0D"/>
                </a:solidFill>
                <a:effectLst/>
                <a:latin typeface="Söhne"/>
              </a:rPr>
              <a:t> We start by selecting the feature that </a:t>
            </a:r>
            <a:r>
              <a:rPr lang="en-US" sz="2200" b="1" i="0" dirty="0">
                <a:solidFill>
                  <a:srgbClr val="C00000"/>
                </a:solidFill>
                <a:effectLst/>
                <a:latin typeface="Söhne"/>
              </a:rPr>
              <a:t>best splits the data</a:t>
            </a:r>
            <a:r>
              <a:rPr lang="en-US" sz="2200" b="0" i="0" dirty="0">
                <a:solidFill>
                  <a:srgbClr val="0D0D0D"/>
                </a:solidFill>
                <a:effectLst/>
                <a:latin typeface="Söhne"/>
              </a:rPr>
              <a:t>. We can use metrics like Gini impurity or information gain to measure the effectiveness of each feature. In this case, let's choose "</a:t>
            </a:r>
            <a:r>
              <a:rPr lang="en-US" sz="2200" b="1" i="0" dirty="0">
                <a:solidFill>
                  <a:srgbClr val="C00000"/>
                </a:solidFill>
                <a:effectLst/>
                <a:latin typeface="Söhne"/>
              </a:rPr>
              <a:t>Can fly</a:t>
            </a:r>
            <a:r>
              <a:rPr lang="en-US" sz="2200" b="0" i="0" dirty="0">
                <a:solidFill>
                  <a:srgbClr val="0D0D0D"/>
                </a:solidFill>
                <a:effectLst/>
                <a:latin typeface="Söhne"/>
              </a:rPr>
              <a:t>" as the root node because it best separates </a:t>
            </a:r>
            <a:r>
              <a:rPr lang="en-US" sz="2200" b="1" i="0" dirty="0">
                <a:solidFill>
                  <a:srgbClr val="C00000"/>
                </a:solidFill>
                <a:effectLst/>
                <a:latin typeface="Söhne"/>
              </a:rPr>
              <a:t>birds</a:t>
            </a:r>
            <a:r>
              <a:rPr lang="en-US" sz="2200" b="0" i="0" dirty="0">
                <a:solidFill>
                  <a:srgbClr val="0D0D0D"/>
                </a:solidFill>
                <a:effectLst/>
                <a:latin typeface="Söhne"/>
              </a:rPr>
              <a:t> from </a:t>
            </a:r>
            <a:r>
              <a:rPr lang="en-US" sz="2200" b="1" i="0" dirty="0">
                <a:solidFill>
                  <a:srgbClr val="C00000"/>
                </a:solidFill>
                <a:effectLst/>
                <a:latin typeface="Söhne"/>
              </a:rPr>
              <a:t>mammals</a:t>
            </a:r>
            <a:r>
              <a:rPr lang="en-US" sz="2200" b="0" i="0" dirty="0">
                <a:solidFill>
                  <a:srgbClr val="0D0D0D"/>
                </a:solidFill>
                <a:effectLst/>
                <a:latin typeface="Söhne"/>
              </a:rPr>
              <a:t>.</a:t>
            </a:r>
          </a:p>
        </p:txBody>
      </p:sp>
      <p:sp>
        <p:nvSpPr>
          <p:cNvPr id="8" name="TextBox 7">
            <a:extLst>
              <a:ext uri="{FF2B5EF4-FFF2-40B4-BE49-F238E27FC236}">
                <a16:creationId xmlns:a16="http://schemas.microsoft.com/office/drawing/2014/main" id="{AA75A800-8BF1-5547-5C25-0F072BA6C066}"/>
              </a:ext>
            </a:extLst>
          </p:cNvPr>
          <p:cNvSpPr txBox="1"/>
          <p:nvPr/>
        </p:nvSpPr>
        <p:spPr>
          <a:xfrm>
            <a:off x="538479" y="2062176"/>
            <a:ext cx="4206239" cy="3816429"/>
          </a:xfrm>
          <a:prstGeom prst="rect">
            <a:avLst/>
          </a:prstGeom>
          <a:noFill/>
        </p:spPr>
        <p:txBody>
          <a:bodyPr wrap="square">
            <a:spAutoFit/>
          </a:bodyPr>
          <a:lstStyle/>
          <a:p>
            <a:r>
              <a:rPr lang="en-US" sz="2200" b="1" dirty="0">
                <a:solidFill>
                  <a:srgbClr val="0D0D0D"/>
                </a:solidFill>
                <a:latin typeface="Söhne"/>
              </a:rPr>
              <a:t>2. Splitting the data:</a:t>
            </a:r>
            <a:r>
              <a:rPr lang="en-US" sz="2200" dirty="0">
                <a:solidFill>
                  <a:srgbClr val="0D0D0D"/>
                </a:solidFill>
                <a:latin typeface="Söhne"/>
              </a:rPr>
              <a:t> We partition the dataset based on the values of the selected feature. For "Can fly," we have two branches: "</a:t>
            </a:r>
            <a:r>
              <a:rPr lang="en-US" sz="2200" b="1" dirty="0">
                <a:solidFill>
                  <a:srgbClr val="C00000"/>
                </a:solidFill>
                <a:latin typeface="Söhne"/>
              </a:rPr>
              <a:t>Yes</a:t>
            </a:r>
            <a:r>
              <a:rPr lang="en-US" sz="2200" dirty="0">
                <a:solidFill>
                  <a:srgbClr val="0D0D0D"/>
                </a:solidFill>
                <a:latin typeface="Söhne"/>
              </a:rPr>
              <a:t>" and "</a:t>
            </a:r>
            <a:r>
              <a:rPr lang="en-US" sz="2200" b="1" dirty="0">
                <a:solidFill>
                  <a:srgbClr val="C00000"/>
                </a:solidFill>
                <a:latin typeface="Söhne"/>
              </a:rPr>
              <a:t>No</a:t>
            </a:r>
            <a:r>
              <a:rPr lang="en-US" sz="2200" dirty="0">
                <a:solidFill>
                  <a:srgbClr val="0D0D0D"/>
                </a:solidFill>
                <a:latin typeface="Söhne"/>
              </a:rPr>
              <a:t>."</a:t>
            </a:r>
          </a:p>
          <a:p>
            <a:pPr algn="l"/>
            <a:r>
              <a:rPr lang="en-US" sz="2200" b="1" i="0" dirty="0">
                <a:solidFill>
                  <a:srgbClr val="0D0D0D"/>
                </a:solidFill>
                <a:effectLst/>
                <a:latin typeface="Söhne"/>
              </a:rPr>
              <a:t>3. Repeat:</a:t>
            </a:r>
            <a:r>
              <a:rPr lang="en-US" sz="2200" b="0" i="0" dirty="0">
                <a:solidFill>
                  <a:srgbClr val="0D0D0D"/>
                </a:solidFill>
                <a:effectLst/>
                <a:latin typeface="Söhne"/>
              </a:rPr>
              <a:t> We repeat the process for each branch, selecting the best feature to split the data until we reach a stopping criterion (e.g., maximum depth, minimum number of samples per leaf).</a:t>
            </a:r>
          </a:p>
        </p:txBody>
      </p:sp>
      <p:graphicFrame>
        <p:nvGraphicFramePr>
          <p:cNvPr id="2" name="Table 1">
            <a:extLst>
              <a:ext uri="{FF2B5EF4-FFF2-40B4-BE49-F238E27FC236}">
                <a16:creationId xmlns:a16="http://schemas.microsoft.com/office/drawing/2014/main" id="{3E3E8DFE-97C6-0EA6-30DF-B5A47C40ED2A}"/>
              </a:ext>
            </a:extLst>
          </p:cNvPr>
          <p:cNvGraphicFramePr>
            <a:graphicFrameLocks noGrp="1"/>
          </p:cNvGraphicFramePr>
          <p:nvPr>
            <p:extLst>
              <p:ext uri="{D42A27DB-BD31-4B8C-83A1-F6EECF244321}">
                <p14:modId xmlns:p14="http://schemas.microsoft.com/office/powerpoint/2010/main" val="1281856789"/>
              </p:ext>
            </p:extLst>
          </p:nvPr>
        </p:nvGraphicFramePr>
        <p:xfrm>
          <a:off x="4571996" y="2176406"/>
          <a:ext cx="7355841" cy="4523890"/>
        </p:xfrm>
        <a:graphic>
          <a:graphicData uri="http://schemas.openxmlformats.org/drawingml/2006/table">
            <a:tbl>
              <a:tblPr firstRow="1" firstCol="1" bandRow="1">
                <a:tableStyleId>{5C22544A-7EE6-4342-B048-85BDC9FD1C3A}</a:tableStyleId>
              </a:tblPr>
              <a:tblGrid>
                <a:gridCol w="1038412">
                  <a:extLst>
                    <a:ext uri="{9D8B030D-6E8A-4147-A177-3AD203B41FA5}">
                      <a16:colId xmlns:a16="http://schemas.microsoft.com/office/drawing/2014/main" val="1846492376"/>
                    </a:ext>
                  </a:extLst>
                </a:gridCol>
                <a:gridCol w="1182458">
                  <a:extLst>
                    <a:ext uri="{9D8B030D-6E8A-4147-A177-3AD203B41FA5}">
                      <a16:colId xmlns:a16="http://schemas.microsoft.com/office/drawing/2014/main" val="400787239"/>
                    </a:ext>
                  </a:extLst>
                </a:gridCol>
                <a:gridCol w="1719938">
                  <a:extLst>
                    <a:ext uri="{9D8B030D-6E8A-4147-A177-3AD203B41FA5}">
                      <a16:colId xmlns:a16="http://schemas.microsoft.com/office/drawing/2014/main" val="846376188"/>
                    </a:ext>
                  </a:extLst>
                </a:gridCol>
                <a:gridCol w="1193207">
                  <a:extLst>
                    <a:ext uri="{9D8B030D-6E8A-4147-A177-3AD203B41FA5}">
                      <a16:colId xmlns:a16="http://schemas.microsoft.com/office/drawing/2014/main" val="1321841429"/>
                    </a:ext>
                  </a:extLst>
                </a:gridCol>
                <a:gridCol w="1107210">
                  <a:extLst>
                    <a:ext uri="{9D8B030D-6E8A-4147-A177-3AD203B41FA5}">
                      <a16:colId xmlns:a16="http://schemas.microsoft.com/office/drawing/2014/main" val="2380757211"/>
                    </a:ext>
                  </a:extLst>
                </a:gridCol>
                <a:gridCol w="1114616">
                  <a:extLst>
                    <a:ext uri="{9D8B030D-6E8A-4147-A177-3AD203B41FA5}">
                      <a16:colId xmlns:a16="http://schemas.microsoft.com/office/drawing/2014/main" val="3096344717"/>
                    </a:ext>
                  </a:extLst>
                </a:gridCol>
              </a:tblGrid>
              <a:tr h="646270">
                <a:tc>
                  <a:txBody>
                    <a:bodyPr/>
                    <a:lstStyle/>
                    <a:p>
                      <a:pPr>
                        <a:lnSpc>
                          <a:spcPct val="107000"/>
                        </a:lnSpc>
                        <a:spcAft>
                          <a:spcPts val="800"/>
                        </a:spcAft>
                        <a:buNone/>
                      </a:pPr>
                      <a:r>
                        <a:rPr lang="en-IN" sz="2000" kern="100">
                          <a:effectLst/>
                        </a:rPr>
                        <a:t>Animal</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Has fur (Hair)</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Has feathers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Lays eggs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Can fly</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Type</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42651681"/>
                  </a:ext>
                </a:extLst>
              </a:tr>
              <a:tr h="646270">
                <a:tc>
                  <a:txBody>
                    <a:bodyPr/>
                    <a:lstStyle/>
                    <a:p>
                      <a:pPr>
                        <a:lnSpc>
                          <a:spcPct val="107000"/>
                        </a:lnSpc>
                        <a:spcAft>
                          <a:spcPts val="800"/>
                        </a:spcAft>
                        <a:buNone/>
                      </a:pPr>
                      <a:r>
                        <a:rPr lang="pt-BR" sz="2000" kern="100">
                          <a:effectLst/>
                        </a:rPr>
                        <a:t>Dog</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000" kern="100" dirty="0">
                          <a:effectLst/>
                        </a:rPr>
                        <a:t>Yes</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000" kern="100">
                          <a:effectLst/>
                        </a:rPr>
                        <a:t>Mammal</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150026573"/>
                  </a:ext>
                </a:extLst>
              </a:tr>
              <a:tr h="646270">
                <a:tc>
                  <a:txBody>
                    <a:bodyPr/>
                    <a:lstStyle/>
                    <a:p>
                      <a:pPr>
                        <a:lnSpc>
                          <a:spcPct val="107000"/>
                        </a:lnSpc>
                        <a:spcAft>
                          <a:spcPts val="800"/>
                        </a:spcAft>
                        <a:buNone/>
                      </a:pPr>
                      <a:r>
                        <a:rPr lang="en-IN" sz="2000" kern="100">
                          <a:effectLst/>
                        </a:rPr>
                        <a:t>Eagle</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Yes</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Yes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Bird</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627638271"/>
                  </a:ext>
                </a:extLst>
              </a:tr>
              <a:tr h="646270">
                <a:tc>
                  <a:txBody>
                    <a:bodyPr/>
                    <a:lstStyle/>
                    <a:p>
                      <a:pPr>
                        <a:lnSpc>
                          <a:spcPct val="107000"/>
                        </a:lnSpc>
                        <a:spcAft>
                          <a:spcPts val="800"/>
                        </a:spcAft>
                        <a:buNone/>
                      </a:pPr>
                      <a:r>
                        <a:rPr lang="en-IN" sz="2000" kern="100">
                          <a:effectLst/>
                        </a:rPr>
                        <a:t>Platypus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Yes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Yes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Mammal</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689544721"/>
                  </a:ext>
                </a:extLst>
              </a:tr>
              <a:tr h="646270">
                <a:tc>
                  <a:txBody>
                    <a:bodyPr/>
                    <a:lstStyle/>
                    <a:p>
                      <a:pPr>
                        <a:lnSpc>
                          <a:spcPct val="107000"/>
                        </a:lnSpc>
                        <a:spcAft>
                          <a:spcPts val="800"/>
                        </a:spcAft>
                        <a:buNone/>
                      </a:pPr>
                      <a:r>
                        <a:rPr lang="en-IN" sz="2000" kern="100">
                          <a:effectLst/>
                        </a:rPr>
                        <a:t>Sparrow</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Yes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Yes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Bird</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94324672"/>
                  </a:ext>
                </a:extLst>
              </a:tr>
              <a:tr h="646270">
                <a:tc>
                  <a:txBody>
                    <a:bodyPr/>
                    <a:lstStyle/>
                    <a:p>
                      <a:pPr>
                        <a:lnSpc>
                          <a:spcPct val="107000"/>
                        </a:lnSpc>
                        <a:spcAft>
                          <a:spcPts val="800"/>
                        </a:spcAft>
                        <a:buNone/>
                      </a:pPr>
                      <a:r>
                        <a:rPr lang="en-IN" sz="2000" kern="100">
                          <a:effectLst/>
                        </a:rPr>
                        <a:t>Bat</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Yes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Yes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Mammal</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313060111"/>
                  </a:ext>
                </a:extLst>
              </a:tr>
              <a:tr h="646270">
                <a:tc>
                  <a:txBody>
                    <a:bodyPr/>
                    <a:lstStyle/>
                    <a:p>
                      <a:pPr>
                        <a:lnSpc>
                          <a:spcPct val="107000"/>
                        </a:lnSpc>
                        <a:spcAft>
                          <a:spcPts val="800"/>
                        </a:spcAft>
                        <a:buNone/>
                      </a:pPr>
                      <a:r>
                        <a:rPr lang="en-IN" sz="2000" kern="100">
                          <a:effectLst/>
                        </a:rPr>
                        <a:t>Ostrich</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No</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Yes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Yes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Bird</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666818742"/>
                  </a:ext>
                </a:extLst>
              </a:tr>
            </a:tbl>
          </a:graphicData>
        </a:graphic>
      </p:graphicFrame>
    </p:spTree>
    <p:extLst>
      <p:ext uri="{BB962C8B-B14F-4D97-AF65-F5344CB8AC3E}">
        <p14:creationId xmlns:p14="http://schemas.microsoft.com/office/powerpoint/2010/main" val="20678020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B1CC7943-478F-A29E-6D42-CD08798BAF17}"/>
              </a:ext>
            </a:extLst>
          </p:cNvPr>
          <p:cNvGrpSpPr/>
          <p:nvPr/>
        </p:nvGrpSpPr>
        <p:grpSpPr>
          <a:xfrm>
            <a:off x="1607820" y="934719"/>
            <a:ext cx="8976360" cy="4988561"/>
            <a:chOff x="1148080" y="487680"/>
            <a:chExt cx="8976360" cy="4988561"/>
          </a:xfrm>
        </p:grpSpPr>
        <p:sp>
          <p:nvSpPr>
            <p:cNvPr id="6" name="Rectangle: Rounded Corners 5">
              <a:extLst>
                <a:ext uri="{FF2B5EF4-FFF2-40B4-BE49-F238E27FC236}">
                  <a16:creationId xmlns:a16="http://schemas.microsoft.com/office/drawing/2014/main" id="{E1966946-2528-38A8-1A4A-14CA5CD853C8}"/>
                </a:ext>
              </a:extLst>
            </p:cNvPr>
            <p:cNvSpPr/>
            <p:nvPr/>
          </p:nvSpPr>
          <p:spPr>
            <a:xfrm>
              <a:off x="2783840" y="487680"/>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000" b="1" dirty="0"/>
            </a:p>
            <a:p>
              <a:pPr algn="ctr"/>
              <a:r>
                <a:rPr lang="en-US" sz="2000" b="1" dirty="0"/>
                <a:t>Can fly?</a:t>
              </a:r>
            </a:p>
            <a:p>
              <a:pPr algn="ctr"/>
              <a:endParaRPr lang="en-US" sz="2000" b="1" dirty="0">
                <a:solidFill>
                  <a:schemeClr val="tx1"/>
                </a:solidFill>
              </a:endParaRPr>
            </a:p>
          </p:txBody>
        </p:sp>
        <p:sp>
          <p:nvSpPr>
            <p:cNvPr id="7" name="Rectangle: Rounded Corners 6">
              <a:extLst>
                <a:ext uri="{FF2B5EF4-FFF2-40B4-BE49-F238E27FC236}">
                  <a16:creationId xmlns:a16="http://schemas.microsoft.com/office/drawing/2014/main" id="{729B6475-94E7-4D77-0102-567621825A52}"/>
                </a:ext>
              </a:extLst>
            </p:cNvPr>
            <p:cNvSpPr/>
            <p:nvPr/>
          </p:nvSpPr>
          <p:spPr>
            <a:xfrm>
              <a:off x="1148080" y="1996440"/>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000" b="1" dirty="0"/>
            </a:p>
            <a:p>
              <a:pPr algn="ctr"/>
              <a:r>
                <a:rPr lang="en-US" sz="2000" b="1" dirty="0"/>
                <a:t>Bird</a:t>
              </a:r>
            </a:p>
            <a:p>
              <a:pPr algn="ctr"/>
              <a:endParaRPr lang="en-US" sz="2000" b="1" dirty="0">
                <a:solidFill>
                  <a:schemeClr val="tx1"/>
                </a:solidFill>
              </a:endParaRPr>
            </a:p>
          </p:txBody>
        </p:sp>
        <p:sp>
          <p:nvSpPr>
            <p:cNvPr id="9" name="Rectangle: Rounded Corners 8">
              <a:extLst>
                <a:ext uri="{FF2B5EF4-FFF2-40B4-BE49-F238E27FC236}">
                  <a16:creationId xmlns:a16="http://schemas.microsoft.com/office/drawing/2014/main" id="{F66EA9B5-1D25-55A5-1BAA-8DE25378FE08}"/>
                </a:ext>
              </a:extLst>
            </p:cNvPr>
            <p:cNvSpPr/>
            <p:nvPr/>
          </p:nvSpPr>
          <p:spPr>
            <a:xfrm>
              <a:off x="5313680" y="1996440"/>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i="0" dirty="0">
                  <a:solidFill>
                    <a:schemeClr val="tx1"/>
                  </a:solidFill>
                  <a:effectLst/>
                  <a:latin typeface="Söhne Mono"/>
                </a:rPr>
                <a:t>Has fur?</a:t>
              </a:r>
              <a:endParaRPr lang="en-US" sz="2000" b="1" dirty="0">
                <a:solidFill>
                  <a:schemeClr val="tx1"/>
                </a:solidFill>
              </a:endParaRPr>
            </a:p>
          </p:txBody>
        </p:sp>
        <p:sp>
          <p:nvSpPr>
            <p:cNvPr id="11" name="Rectangle: Rounded Corners 10">
              <a:extLst>
                <a:ext uri="{FF2B5EF4-FFF2-40B4-BE49-F238E27FC236}">
                  <a16:creationId xmlns:a16="http://schemas.microsoft.com/office/drawing/2014/main" id="{70AEDFEB-8C53-3E3F-7A6D-1B9730D55880}"/>
                </a:ext>
              </a:extLst>
            </p:cNvPr>
            <p:cNvSpPr/>
            <p:nvPr/>
          </p:nvSpPr>
          <p:spPr>
            <a:xfrm>
              <a:off x="6929120" y="3383281"/>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i="0" dirty="0">
                  <a:solidFill>
                    <a:schemeClr val="tx1"/>
                  </a:solidFill>
                  <a:effectLst/>
                  <a:latin typeface="Söhne Mono"/>
                </a:rPr>
                <a:t>Has feathers?</a:t>
              </a:r>
              <a:endParaRPr lang="en-US" sz="2000" b="1" dirty="0">
                <a:solidFill>
                  <a:schemeClr val="tx1"/>
                </a:solidFill>
              </a:endParaRPr>
            </a:p>
          </p:txBody>
        </p:sp>
        <p:sp>
          <p:nvSpPr>
            <p:cNvPr id="12" name="Rectangle: Rounded Corners 11">
              <a:extLst>
                <a:ext uri="{FF2B5EF4-FFF2-40B4-BE49-F238E27FC236}">
                  <a16:creationId xmlns:a16="http://schemas.microsoft.com/office/drawing/2014/main" id="{8377A622-04B5-640F-BF88-DECF2E328019}"/>
                </a:ext>
              </a:extLst>
            </p:cNvPr>
            <p:cNvSpPr/>
            <p:nvPr/>
          </p:nvSpPr>
          <p:spPr>
            <a:xfrm>
              <a:off x="4048760" y="3383281"/>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i="0" dirty="0">
                  <a:solidFill>
                    <a:schemeClr val="tx1"/>
                  </a:solidFill>
                  <a:effectLst/>
                  <a:latin typeface="Söhne Mono"/>
                </a:rPr>
                <a:t>Mammal</a:t>
              </a:r>
              <a:endParaRPr lang="en-US" sz="2000" b="1" dirty="0">
                <a:solidFill>
                  <a:schemeClr val="tx1"/>
                </a:solidFill>
              </a:endParaRPr>
            </a:p>
          </p:txBody>
        </p:sp>
        <p:sp>
          <p:nvSpPr>
            <p:cNvPr id="13" name="Rectangle: Rounded Corners 12">
              <a:extLst>
                <a:ext uri="{FF2B5EF4-FFF2-40B4-BE49-F238E27FC236}">
                  <a16:creationId xmlns:a16="http://schemas.microsoft.com/office/drawing/2014/main" id="{5629A148-1F3B-3DBD-05F9-BC8EA5CA96BD}"/>
                </a:ext>
              </a:extLst>
            </p:cNvPr>
            <p:cNvSpPr/>
            <p:nvPr/>
          </p:nvSpPr>
          <p:spPr>
            <a:xfrm>
              <a:off x="5740400" y="4968241"/>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000" b="1" dirty="0"/>
            </a:p>
            <a:p>
              <a:pPr algn="ctr"/>
              <a:r>
                <a:rPr lang="en-US" sz="2000" b="1" dirty="0"/>
                <a:t>Bird</a:t>
              </a:r>
            </a:p>
            <a:p>
              <a:pPr algn="ctr"/>
              <a:endParaRPr lang="en-US" sz="2000" b="1" dirty="0">
                <a:solidFill>
                  <a:schemeClr val="tx1"/>
                </a:solidFill>
              </a:endParaRPr>
            </a:p>
          </p:txBody>
        </p:sp>
        <p:sp>
          <p:nvSpPr>
            <p:cNvPr id="14" name="Rectangle: Rounded Corners 13">
              <a:extLst>
                <a:ext uri="{FF2B5EF4-FFF2-40B4-BE49-F238E27FC236}">
                  <a16:creationId xmlns:a16="http://schemas.microsoft.com/office/drawing/2014/main" id="{4A0E8A8B-1E43-45D6-16FB-0A783C0F529C}"/>
                </a:ext>
              </a:extLst>
            </p:cNvPr>
            <p:cNvSpPr/>
            <p:nvPr/>
          </p:nvSpPr>
          <p:spPr>
            <a:xfrm>
              <a:off x="8671560" y="4968241"/>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i="0" dirty="0">
                  <a:solidFill>
                    <a:schemeClr val="tx1"/>
                  </a:solidFill>
                  <a:effectLst/>
                  <a:latin typeface="Söhne Mono"/>
                </a:rPr>
                <a:t>Mammal</a:t>
              </a:r>
              <a:endParaRPr lang="en-US" sz="2000" b="1" dirty="0">
                <a:solidFill>
                  <a:schemeClr val="tx1"/>
                </a:solidFill>
              </a:endParaRPr>
            </a:p>
          </p:txBody>
        </p:sp>
        <p:cxnSp>
          <p:nvCxnSpPr>
            <p:cNvPr id="16" name="Straight Connector 15">
              <a:extLst>
                <a:ext uri="{FF2B5EF4-FFF2-40B4-BE49-F238E27FC236}">
                  <a16:creationId xmlns:a16="http://schemas.microsoft.com/office/drawing/2014/main" id="{2FC94FC5-A7BF-9237-5699-10244BCF8B7F}"/>
                </a:ext>
              </a:extLst>
            </p:cNvPr>
            <p:cNvCxnSpPr>
              <a:stCxn id="7" idx="0"/>
              <a:endCxn id="6" idx="2"/>
            </p:cNvCxnSpPr>
            <p:nvPr/>
          </p:nvCxnSpPr>
          <p:spPr>
            <a:xfrm flipV="1">
              <a:off x="1874520" y="995680"/>
              <a:ext cx="1635760" cy="1000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4A99E4B-5360-B638-DC74-5626AA35B13B}"/>
                </a:ext>
              </a:extLst>
            </p:cNvPr>
            <p:cNvCxnSpPr>
              <a:stCxn id="6" idx="2"/>
              <a:endCxn id="9" idx="0"/>
            </p:cNvCxnSpPr>
            <p:nvPr/>
          </p:nvCxnSpPr>
          <p:spPr>
            <a:xfrm>
              <a:off x="3510280" y="995680"/>
              <a:ext cx="2529840" cy="1000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60B600E-9480-78D5-0A71-51E7B9979B44}"/>
                </a:ext>
              </a:extLst>
            </p:cNvPr>
            <p:cNvCxnSpPr>
              <a:stCxn id="9" idx="2"/>
              <a:endCxn id="12" idx="0"/>
            </p:cNvCxnSpPr>
            <p:nvPr/>
          </p:nvCxnSpPr>
          <p:spPr>
            <a:xfrm flipH="1">
              <a:off x="4775200" y="2504440"/>
              <a:ext cx="1264920" cy="878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42E8C3B-1433-3A2F-1449-7F166A21C0B5}"/>
                </a:ext>
              </a:extLst>
            </p:cNvPr>
            <p:cNvCxnSpPr>
              <a:stCxn id="9" idx="2"/>
              <a:endCxn id="11" idx="0"/>
            </p:cNvCxnSpPr>
            <p:nvPr/>
          </p:nvCxnSpPr>
          <p:spPr>
            <a:xfrm>
              <a:off x="6040120" y="2504440"/>
              <a:ext cx="1615440" cy="878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661C6F-D020-7226-3C85-D38A72D89CEE}"/>
                </a:ext>
              </a:extLst>
            </p:cNvPr>
            <p:cNvCxnSpPr>
              <a:stCxn id="11" idx="2"/>
              <a:endCxn id="13" idx="0"/>
            </p:cNvCxnSpPr>
            <p:nvPr/>
          </p:nvCxnSpPr>
          <p:spPr>
            <a:xfrm flipH="1">
              <a:off x="6466840" y="3891281"/>
              <a:ext cx="1188720" cy="1076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74536F-4712-8153-A763-9E8F266D722F}"/>
                </a:ext>
              </a:extLst>
            </p:cNvPr>
            <p:cNvCxnSpPr>
              <a:stCxn id="11" idx="2"/>
              <a:endCxn id="14" idx="0"/>
            </p:cNvCxnSpPr>
            <p:nvPr/>
          </p:nvCxnSpPr>
          <p:spPr>
            <a:xfrm>
              <a:off x="7655560" y="3891281"/>
              <a:ext cx="1742440" cy="107696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E064023-AE6A-8943-6FA1-4995A1B5A34B}"/>
                </a:ext>
              </a:extLst>
            </p:cNvPr>
            <p:cNvSpPr txBox="1"/>
            <p:nvPr/>
          </p:nvSpPr>
          <p:spPr>
            <a:xfrm>
              <a:off x="4686300" y="2660135"/>
              <a:ext cx="711200" cy="369332"/>
            </a:xfrm>
            <a:prstGeom prst="rect">
              <a:avLst/>
            </a:prstGeom>
            <a:noFill/>
          </p:spPr>
          <p:txBody>
            <a:bodyPr wrap="square">
              <a:spAutoFit/>
            </a:bodyPr>
            <a:lstStyle/>
            <a:p>
              <a:r>
                <a:rPr lang="en-US" b="1" i="0" dirty="0">
                  <a:solidFill>
                    <a:srgbClr val="0D0D0D"/>
                  </a:solidFill>
                  <a:effectLst/>
                  <a:latin typeface="Söhne"/>
                </a:rPr>
                <a:t>Yes</a:t>
              </a:r>
              <a:endParaRPr lang="en-US" b="1" dirty="0"/>
            </a:p>
          </p:txBody>
        </p:sp>
        <p:sp>
          <p:nvSpPr>
            <p:cNvPr id="30" name="TextBox 29">
              <a:extLst>
                <a:ext uri="{FF2B5EF4-FFF2-40B4-BE49-F238E27FC236}">
                  <a16:creationId xmlns:a16="http://schemas.microsoft.com/office/drawing/2014/main" id="{AD6248D4-9490-90AF-18B1-8F1A8C00A059}"/>
                </a:ext>
              </a:extLst>
            </p:cNvPr>
            <p:cNvSpPr txBox="1"/>
            <p:nvPr/>
          </p:nvSpPr>
          <p:spPr>
            <a:xfrm>
              <a:off x="8698230" y="4160243"/>
              <a:ext cx="711200" cy="369332"/>
            </a:xfrm>
            <a:prstGeom prst="rect">
              <a:avLst/>
            </a:prstGeom>
            <a:noFill/>
          </p:spPr>
          <p:txBody>
            <a:bodyPr wrap="square">
              <a:spAutoFit/>
            </a:bodyPr>
            <a:lstStyle/>
            <a:p>
              <a:r>
                <a:rPr lang="en-US" b="1" i="0" dirty="0">
                  <a:solidFill>
                    <a:srgbClr val="C00000"/>
                  </a:solidFill>
                  <a:effectLst/>
                  <a:latin typeface="Söhne"/>
                </a:rPr>
                <a:t>No</a:t>
              </a:r>
              <a:endParaRPr lang="en-US" b="1" dirty="0">
                <a:solidFill>
                  <a:srgbClr val="C00000"/>
                </a:solidFill>
              </a:endParaRPr>
            </a:p>
          </p:txBody>
        </p:sp>
        <p:sp>
          <p:nvSpPr>
            <p:cNvPr id="31" name="TextBox 30">
              <a:extLst>
                <a:ext uri="{FF2B5EF4-FFF2-40B4-BE49-F238E27FC236}">
                  <a16:creationId xmlns:a16="http://schemas.microsoft.com/office/drawing/2014/main" id="{7F883C59-5362-CB60-CAD6-D1EC52014C4E}"/>
                </a:ext>
              </a:extLst>
            </p:cNvPr>
            <p:cNvSpPr txBox="1"/>
            <p:nvPr/>
          </p:nvSpPr>
          <p:spPr>
            <a:xfrm>
              <a:off x="6951980" y="2660135"/>
              <a:ext cx="711200" cy="369332"/>
            </a:xfrm>
            <a:prstGeom prst="rect">
              <a:avLst/>
            </a:prstGeom>
            <a:noFill/>
          </p:spPr>
          <p:txBody>
            <a:bodyPr wrap="square">
              <a:spAutoFit/>
            </a:bodyPr>
            <a:lstStyle/>
            <a:p>
              <a:r>
                <a:rPr lang="en-US" b="1" i="0" dirty="0">
                  <a:solidFill>
                    <a:srgbClr val="C00000"/>
                  </a:solidFill>
                  <a:effectLst/>
                  <a:latin typeface="Söhne"/>
                </a:rPr>
                <a:t>No</a:t>
              </a:r>
              <a:endParaRPr lang="en-US" b="1" dirty="0">
                <a:solidFill>
                  <a:srgbClr val="C00000"/>
                </a:solidFill>
              </a:endParaRPr>
            </a:p>
          </p:txBody>
        </p:sp>
        <p:sp>
          <p:nvSpPr>
            <p:cNvPr id="32" name="TextBox 31">
              <a:extLst>
                <a:ext uri="{FF2B5EF4-FFF2-40B4-BE49-F238E27FC236}">
                  <a16:creationId xmlns:a16="http://schemas.microsoft.com/office/drawing/2014/main" id="{5558D1FD-AA12-DD57-3D97-0CFD6A6435DA}"/>
                </a:ext>
              </a:extLst>
            </p:cNvPr>
            <p:cNvSpPr txBox="1"/>
            <p:nvPr/>
          </p:nvSpPr>
          <p:spPr>
            <a:xfrm>
              <a:off x="4803140" y="1187688"/>
              <a:ext cx="711200" cy="369332"/>
            </a:xfrm>
            <a:prstGeom prst="rect">
              <a:avLst/>
            </a:prstGeom>
            <a:noFill/>
          </p:spPr>
          <p:txBody>
            <a:bodyPr wrap="square">
              <a:spAutoFit/>
            </a:bodyPr>
            <a:lstStyle/>
            <a:p>
              <a:r>
                <a:rPr lang="en-US" b="1" i="0" dirty="0">
                  <a:solidFill>
                    <a:srgbClr val="C00000"/>
                  </a:solidFill>
                  <a:effectLst/>
                  <a:latin typeface="Söhne"/>
                </a:rPr>
                <a:t>No</a:t>
              </a:r>
              <a:endParaRPr lang="en-US" b="1" dirty="0">
                <a:solidFill>
                  <a:srgbClr val="C00000"/>
                </a:solidFill>
              </a:endParaRPr>
            </a:p>
          </p:txBody>
        </p:sp>
        <p:sp>
          <p:nvSpPr>
            <p:cNvPr id="33" name="TextBox 32">
              <a:extLst>
                <a:ext uri="{FF2B5EF4-FFF2-40B4-BE49-F238E27FC236}">
                  <a16:creationId xmlns:a16="http://schemas.microsoft.com/office/drawing/2014/main" id="{D3BA6378-4837-FEA9-1E36-BC5D1EE59A33}"/>
                </a:ext>
              </a:extLst>
            </p:cNvPr>
            <p:cNvSpPr txBox="1"/>
            <p:nvPr/>
          </p:nvSpPr>
          <p:spPr>
            <a:xfrm>
              <a:off x="1988820" y="1303774"/>
              <a:ext cx="711200" cy="369332"/>
            </a:xfrm>
            <a:prstGeom prst="rect">
              <a:avLst/>
            </a:prstGeom>
            <a:noFill/>
          </p:spPr>
          <p:txBody>
            <a:bodyPr wrap="square">
              <a:spAutoFit/>
            </a:bodyPr>
            <a:lstStyle/>
            <a:p>
              <a:r>
                <a:rPr lang="en-US" b="1" i="0" dirty="0">
                  <a:solidFill>
                    <a:srgbClr val="0D0D0D"/>
                  </a:solidFill>
                  <a:effectLst/>
                  <a:latin typeface="Söhne"/>
                </a:rPr>
                <a:t>Yes</a:t>
              </a:r>
              <a:endParaRPr lang="en-US" b="1" dirty="0"/>
            </a:p>
          </p:txBody>
        </p:sp>
        <p:sp>
          <p:nvSpPr>
            <p:cNvPr id="35" name="TextBox 34">
              <a:extLst>
                <a:ext uri="{FF2B5EF4-FFF2-40B4-BE49-F238E27FC236}">
                  <a16:creationId xmlns:a16="http://schemas.microsoft.com/office/drawing/2014/main" id="{A3F95728-32C9-402B-CBD8-EC66E0E48945}"/>
                </a:ext>
              </a:extLst>
            </p:cNvPr>
            <p:cNvSpPr txBox="1"/>
            <p:nvPr/>
          </p:nvSpPr>
          <p:spPr>
            <a:xfrm>
              <a:off x="6350000" y="4222235"/>
              <a:ext cx="711200" cy="369332"/>
            </a:xfrm>
            <a:prstGeom prst="rect">
              <a:avLst/>
            </a:prstGeom>
            <a:noFill/>
          </p:spPr>
          <p:txBody>
            <a:bodyPr wrap="square">
              <a:spAutoFit/>
            </a:bodyPr>
            <a:lstStyle/>
            <a:p>
              <a:r>
                <a:rPr lang="en-US" b="1" i="0" dirty="0">
                  <a:solidFill>
                    <a:srgbClr val="0D0D0D"/>
                  </a:solidFill>
                  <a:effectLst/>
                  <a:latin typeface="Söhne"/>
                </a:rPr>
                <a:t>Yes</a:t>
              </a:r>
              <a:endParaRPr lang="en-US" b="1" dirty="0"/>
            </a:p>
          </p:txBody>
        </p:sp>
      </p:grpSp>
    </p:spTree>
    <p:extLst>
      <p:ext uri="{BB962C8B-B14F-4D97-AF65-F5344CB8AC3E}">
        <p14:creationId xmlns:p14="http://schemas.microsoft.com/office/powerpoint/2010/main" val="11295341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EB636D-AAE9-9953-3600-8A1801D3B1C4}"/>
              </a:ext>
            </a:extLst>
          </p:cNvPr>
          <p:cNvSpPr txBox="1"/>
          <p:nvPr/>
        </p:nvSpPr>
        <p:spPr>
          <a:xfrm>
            <a:off x="426720" y="309612"/>
            <a:ext cx="11551920" cy="5970865"/>
          </a:xfrm>
          <a:prstGeom prst="rect">
            <a:avLst/>
          </a:prstGeom>
          <a:noFill/>
        </p:spPr>
        <p:txBody>
          <a:bodyPr wrap="square">
            <a:spAutoFit/>
          </a:bodyPr>
          <a:lstStyle/>
          <a:p>
            <a:pPr algn="l"/>
            <a:r>
              <a:rPr lang="en-US" sz="2400" b="1" dirty="0">
                <a:solidFill>
                  <a:srgbClr val="002060"/>
                </a:solidFill>
                <a:latin typeface="Söhne"/>
              </a:rPr>
              <a:t>C</a:t>
            </a:r>
            <a:r>
              <a:rPr lang="en-US" sz="2400" b="1" i="0" dirty="0">
                <a:solidFill>
                  <a:srgbClr val="002060"/>
                </a:solidFill>
                <a:effectLst/>
                <a:latin typeface="Söhne"/>
              </a:rPr>
              <a:t>hallenges in implementing the decision tree </a:t>
            </a:r>
          </a:p>
          <a:p>
            <a:pPr algn="l">
              <a:buFont typeface="+mj-lt"/>
              <a:buAutoNum type="arabicPeriod"/>
            </a:pPr>
            <a:r>
              <a:rPr lang="en-US" sz="2000" b="1" i="0" dirty="0">
                <a:solidFill>
                  <a:srgbClr val="0D0D0D"/>
                </a:solidFill>
                <a:effectLst/>
                <a:latin typeface="Söhne"/>
              </a:rPr>
              <a:t> Overfitting</a:t>
            </a:r>
            <a:r>
              <a:rPr lang="en-US" sz="2000" b="0" i="0" dirty="0">
                <a:solidFill>
                  <a:srgbClr val="0D0D0D"/>
                </a:solidFill>
                <a:effectLst/>
                <a:latin typeface="Söhne"/>
              </a:rPr>
              <a:t>: </a:t>
            </a:r>
          </a:p>
          <a:p>
            <a:pPr algn="l"/>
            <a:r>
              <a:rPr lang="en-US" sz="2000" b="0" i="0" dirty="0">
                <a:solidFill>
                  <a:srgbClr val="0D0D0D"/>
                </a:solidFill>
                <a:effectLst/>
                <a:latin typeface="Söhne"/>
              </a:rPr>
              <a:t>Decision trees can get </a:t>
            </a:r>
            <a:r>
              <a:rPr lang="en-US" sz="2000" b="1" i="0" dirty="0">
                <a:solidFill>
                  <a:srgbClr val="C00000"/>
                </a:solidFill>
                <a:effectLst/>
                <a:latin typeface="Söhne"/>
              </a:rPr>
              <a:t>too specific to the training data</a:t>
            </a:r>
            <a:r>
              <a:rPr lang="en-US" sz="2000" b="0" i="0" dirty="0">
                <a:solidFill>
                  <a:srgbClr val="0D0D0D"/>
                </a:solidFill>
                <a:effectLst/>
                <a:latin typeface="Söhne"/>
              </a:rPr>
              <a:t>, capturing </a:t>
            </a:r>
            <a:r>
              <a:rPr lang="en-US" sz="2000" b="1" i="0" dirty="0">
                <a:solidFill>
                  <a:srgbClr val="C00000"/>
                </a:solidFill>
                <a:effectLst/>
                <a:latin typeface="Söhne"/>
              </a:rPr>
              <a:t>noise</a:t>
            </a:r>
            <a:r>
              <a:rPr lang="en-US" sz="2000" b="0" i="0" dirty="0">
                <a:solidFill>
                  <a:srgbClr val="0D0D0D"/>
                </a:solidFill>
                <a:effectLst/>
                <a:latin typeface="Söhne"/>
              </a:rPr>
              <a:t> instead of true patterns. Imagine trying to </a:t>
            </a:r>
            <a:r>
              <a:rPr lang="en-US" sz="2000" b="1" i="0" dirty="0">
                <a:solidFill>
                  <a:srgbClr val="C00000"/>
                </a:solidFill>
                <a:effectLst/>
                <a:latin typeface="Söhne"/>
              </a:rPr>
              <a:t>memorize all answers to a quiz</a:t>
            </a:r>
            <a:r>
              <a:rPr lang="en-US" sz="2000" b="0" i="0" dirty="0">
                <a:solidFill>
                  <a:srgbClr val="0D0D0D"/>
                </a:solidFill>
                <a:effectLst/>
                <a:latin typeface="Söhne"/>
              </a:rPr>
              <a:t>, including the wrong ones, instead of understanding the concepts.</a:t>
            </a:r>
          </a:p>
          <a:p>
            <a:pPr algn="l"/>
            <a:r>
              <a:rPr lang="en-US" sz="2000" b="0" i="0" dirty="0">
                <a:solidFill>
                  <a:srgbClr val="0D0D0D"/>
                </a:solidFill>
                <a:effectLst/>
                <a:latin typeface="Söhne"/>
              </a:rPr>
              <a:t>	Overfitting occurs when a </a:t>
            </a:r>
            <a:r>
              <a:rPr lang="en-US" sz="2000" b="1" i="0" dirty="0">
                <a:solidFill>
                  <a:srgbClr val="C00000"/>
                </a:solidFill>
                <a:effectLst/>
                <a:latin typeface="Söhne"/>
              </a:rPr>
              <a:t>machine learning model learns the training data too well</a:t>
            </a:r>
            <a:r>
              <a:rPr lang="en-US" sz="2000" b="0" i="0" dirty="0">
                <a:solidFill>
                  <a:srgbClr val="0D0D0D"/>
                </a:solidFill>
                <a:effectLst/>
                <a:latin typeface="Söhne"/>
              </a:rPr>
              <a:t>, but fails to generalize to new, unseen data.</a:t>
            </a:r>
          </a:p>
          <a:p>
            <a:pPr algn="l"/>
            <a:endParaRPr lang="en-US" sz="2000" b="0" i="0" dirty="0">
              <a:solidFill>
                <a:srgbClr val="0D0D0D"/>
              </a:solidFill>
              <a:effectLst/>
              <a:latin typeface="Söhne"/>
            </a:endParaRPr>
          </a:p>
          <a:p>
            <a:pPr algn="l"/>
            <a:r>
              <a:rPr lang="en-US" sz="2000" b="1" i="0" dirty="0">
                <a:solidFill>
                  <a:srgbClr val="0D0D0D"/>
                </a:solidFill>
                <a:effectLst/>
                <a:latin typeface="Söhne"/>
              </a:rPr>
              <a:t>2. Choosing the Right Questions (Features)</a:t>
            </a:r>
            <a:r>
              <a:rPr lang="en-US" sz="2000" b="0" i="0" dirty="0">
                <a:solidFill>
                  <a:srgbClr val="0D0D0D"/>
                </a:solidFill>
                <a:effectLst/>
                <a:latin typeface="Söhne"/>
              </a:rPr>
              <a:t>: </a:t>
            </a:r>
          </a:p>
          <a:p>
            <a:pPr algn="l"/>
            <a:r>
              <a:rPr lang="en-US" sz="2000" b="0" i="0" dirty="0">
                <a:solidFill>
                  <a:srgbClr val="0D0D0D"/>
                </a:solidFill>
                <a:effectLst/>
                <a:latin typeface="Söhne"/>
              </a:rPr>
              <a:t>Deciding which question to ask at each step (like "Can it fly?") can be tricky. If we ask the wrong questions, we won't get closer to the correct answer. It's like playing a guessing game where some questions are more useful than others.</a:t>
            </a:r>
          </a:p>
          <a:p>
            <a:pPr algn="l"/>
            <a:endParaRPr lang="en-US" sz="2000" dirty="0">
              <a:solidFill>
                <a:srgbClr val="0D0D0D"/>
              </a:solidFill>
              <a:latin typeface="Söhne"/>
            </a:endParaRPr>
          </a:p>
          <a:p>
            <a:pPr algn="l"/>
            <a:r>
              <a:rPr lang="en-US" sz="2000" b="1" i="0" dirty="0">
                <a:solidFill>
                  <a:srgbClr val="0D0D0D"/>
                </a:solidFill>
                <a:effectLst/>
                <a:latin typeface="Söhne"/>
              </a:rPr>
              <a:t>3. Handling Continuous Information</a:t>
            </a:r>
            <a:r>
              <a:rPr lang="en-US" sz="2000" b="0" i="0" dirty="0">
                <a:solidFill>
                  <a:srgbClr val="0D0D0D"/>
                </a:solidFill>
                <a:effectLst/>
                <a:latin typeface="Söhne"/>
              </a:rPr>
              <a:t>: </a:t>
            </a:r>
          </a:p>
          <a:p>
            <a:pPr algn="l"/>
            <a:r>
              <a:rPr lang="en-US" sz="2000" b="0" i="0" dirty="0">
                <a:solidFill>
                  <a:srgbClr val="0D0D0D"/>
                </a:solidFill>
                <a:effectLst/>
                <a:latin typeface="Söhne"/>
              </a:rPr>
              <a:t>Decision trees prefer categorical (yes/no) questions, so dealing with continuous information, like temperature, requires converting it into categories (hot, cold, warm).</a:t>
            </a:r>
          </a:p>
          <a:p>
            <a:pPr algn="l"/>
            <a:endParaRPr lang="en-US" sz="2000" b="0" i="0" dirty="0">
              <a:solidFill>
                <a:srgbClr val="0D0D0D"/>
              </a:solidFill>
              <a:effectLst/>
              <a:latin typeface="Söhne"/>
            </a:endParaRPr>
          </a:p>
          <a:p>
            <a:pPr algn="l"/>
            <a:r>
              <a:rPr lang="en-US" sz="2000" b="1" i="0" dirty="0">
                <a:solidFill>
                  <a:srgbClr val="0D0D0D"/>
                </a:solidFill>
                <a:effectLst/>
                <a:latin typeface="Söhne"/>
              </a:rPr>
              <a:t>4. Data Imbalance</a:t>
            </a:r>
            <a:r>
              <a:rPr lang="en-US" sz="2000" b="0" i="0" dirty="0">
                <a:solidFill>
                  <a:srgbClr val="0D0D0D"/>
                </a:solidFill>
                <a:effectLst/>
                <a:latin typeface="Söhne"/>
              </a:rPr>
              <a:t>: If there are far more examples of one class than another, the tree might favor the majority class, ignoring the minority. It's like a classroom where the teacher only pays attention to the rowdy students, neglecting the quiet ones.</a:t>
            </a:r>
          </a:p>
        </p:txBody>
      </p:sp>
    </p:spTree>
    <p:extLst>
      <p:ext uri="{BB962C8B-B14F-4D97-AF65-F5344CB8AC3E}">
        <p14:creationId xmlns:p14="http://schemas.microsoft.com/office/powerpoint/2010/main" val="21909637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143A5A-9F8B-43D4-B830-447E840B3860}"/>
              </a:ext>
            </a:extLst>
          </p:cNvPr>
          <p:cNvSpPr txBox="1"/>
          <p:nvPr/>
        </p:nvSpPr>
        <p:spPr>
          <a:xfrm>
            <a:off x="477520" y="750665"/>
            <a:ext cx="11236960" cy="5170646"/>
          </a:xfrm>
          <a:prstGeom prst="rect">
            <a:avLst/>
          </a:prstGeom>
          <a:noFill/>
        </p:spPr>
        <p:txBody>
          <a:bodyPr wrap="square">
            <a:spAutoFit/>
          </a:bodyPr>
          <a:lstStyle/>
          <a:p>
            <a:pPr algn="l"/>
            <a:r>
              <a:rPr lang="en-US" sz="2200" dirty="0">
                <a:solidFill>
                  <a:srgbClr val="0D0D0D"/>
                </a:solidFill>
                <a:latin typeface="Söhne"/>
              </a:rPr>
              <a:t>5. </a:t>
            </a:r>
            <a:r>
              <a:rPr lang="en-US" sz="2200" b="1" i="0" dirty="0">
                <a:solidFill>
                  <a:srgbClr val="0D0D0D"/>
                </a:solidFill>
                <a:effectLst/>
                <a:latin typeface="Söhne"/>
              </a:rPr>
              <a:t>Complexity and Time</a:t>
            </a:r>
            <a:r>
              <a:rPr lang="en-US" sz="2200" b="0" i="0" dirty="0">
                <a:solidFill>
                  <a:srgbClr val="0D0D0D"/>
                </a:solidFill>
                <a:effectLst/>
                <a:latin typeface="Söhne"/>
              </a:rPr>
              <a:t>: </a:t>
            </a:r>
          </a:p>
          <a:p>
            <a:pPr lvl="1"/>
            <a:r>
              <a:rPr lang="en-US" sz="2200" b="0" i="0" dirty="0">
                <a:solidFill>
                  <a:srgbClr val="0D0D0D"/>
                </a:solidFill>
                <a:effectLst/>
                <a:latin typeface="Söhne"/>
              </a:rPr>
              <a:t>Building a decision tree can </a:t>
            </a:r>
            <a:r>
              <a:rPr lang="en-US" sz="2200" b="1" i="0" dirty="0">
                <a:solidFill>
                  <a:srgbClr val="C00000"/>
                </a:solidFill>
                <a:effectLst/>
                <a:latin typeface="Söhne"/>
              </a:rPr>
              <a:t>take a lot of time</a:t>
            </a:r>
            <a:r>
              <a:rPr lang="en-US" sz="2200" b="0" i="0" dirty="0">
                <a:solidFill>
                  <a:srgbClr val="0D0D0D"/>
                </a:solidFill>
                <a:effectLst/>
                <a:latin typeface="Söhne"/>
              </a:rPr>
              <a:t>, especially if there </a:t>
            </a:r>
            <a:r>
              <a:rPr lang="en-US" sz="2200" b="1" i="0" dirty="0">
                <a:solidFill>
                  <a:srgbClr val="C00000"/>
                </a:solidFill>
                <a:effectLst/>
                <a:latin typeface="Söhne"/>
              </a:rPr>
              <a:t>are many features or a large dataset. </a:t>
            </a:r>
            <a:r>
              <a:rPr lang="en-US" sz="2200" b="0" i="0" dirty="0">
                <a:solidFill>
                  <a:srgbClr val="0D0D0D"/>
                </a:solidFill>
                <a:effectLst/>
                <a:latin typeface="Söhne"/>
              </a:rPr>
              <a:t>It's like drawing a very intricate map – the more details you include, the longer it takes to finish.</a:t>
            </a:r>
          </a:p>
          <a:p>
            <a:pPr lvl="1"/>
            <a:endParaRPr lang="en-US" sz="2200" b="0" i="0" dirty="0">
              <a:solidFill>
                <a:srgbClr val="0D0D0D"/>
              </a:solidFill>
              <a:effectLst/>
              <a:latin typeface="Söhne"/>
            </a:endParaRPr>
          </a:p>
          <a:p>
            <a:pPr algn="l"/>
            <a:r>
              <a:rPr lang="en-US" sz="2200" b="1" i="0" dirty="0">
                <a:solidFill>
                  <a:srgbClr val="0D0D0D"/>
                </a:solidFill>
                <a:effectLst/>
                <a:latin typeface="Söhne"/>
              </a:rPr>
              <a:t>6. Making Sense of the Tree</a:t>
            </a:r>
            <a:r>
              <a:rPr lang="en-US" sz="2200" b="0" i="0" dirty="0">
                <a:solidFill>
                  <a:srgbClr val="0D0D0D"/>
                </a:solidFill>
                <a:effectLst/>
                <a:latin typeface="Söhne"/>
              </a:rPr>
              <a:t>: While decision trees are easy to understand visually, complex trees can become like tangled branches, making it </a:t>
            </a:r>
            <a:r>
              <a:rPr lang="en-US" sz="2200" b="1" i="0" dirty="0">
                <a:solidFill>
                  <a:srgbClr val="C00000"/>
                </a:solidFill>
                <a:effectLst/>
                <a:latin typeface="Söhne"/>
              </a:rPr>
              <a:t>hard to see the overall structure</a:t>
            </a:r>
            <a:r>
              <a:rPr lang="en-US" sz="2200" b="0" i="0" dirty="0">
                <a:solidFill>
                  <a:srgbClr val="0D0D0D"/>
                </a:solidFill>
                <a:effectLst/>
                <a:latin typeface="Söhne"/>
              </a:rPr>
              <a:t>. It's like trying to </a:t>
            </a:r>
            <a:r>
              <a:rPr lang="en-US" sz="2200" b="1" i="0" dirty="0">
                <a:solidFill>
                  <a:srgbClr val="C00000"/>
                </a:solidFill>
                <a:effectLst/>
                <a:latin typeface="Söhne"/>
              </a:rPr>
              <a:t>navigate a forest with too many trees blocking your view.</a:t>
            </a:r>
          </a:p>
          <a:p>
            <a:pPr algn="l"/>
            <a:endParaRPr lang="en-US" sz="2200" b="1" i="0" dirty="0">
              <a:solidFill>
                <a:srgbClr val="C00000"/>
              </a:solidFill>
              <a:effectLst/>
              <a:latin typeface="Söhne"/>
            </a:endParaRPr>
          </a:p>
          <a:p>
            <a:pPr algn="l"/>
            <a:r>
              <a:rPr lang="en-US" sz="2200" b="1" i="0" dirty="0">
                <a:solidFill>
                  <a:srgbClr val="0D0D0D"/>
                </a:solidFill>
                <a:effectLst/>
                <a:latin typeface="Söhne"/>
              </a:rPr>
              <a:t>7. Handling Missing Information</a:t>
            </a:r>
            <a:r>
              <a:rPr lang="en-US" sz="2200" b="0" i="0" dirty="0">
                <a:solidFill>
                  <a:srgbClr val="0D0D0D"/>
                </a:solidFill>
                <a:effectLst/>
                <a:latin typeface="Söhne"/>
              </a:rPr>
              <a:t>: Decision trees don't handle missing data well. If some information is missing, it's like trying to answer a question without all the necessary clues.</a:t>
            </a:r>
          </a:p>
          <a:p>
            <a:pPr algn="l"/>
            <a:endParaRPr lang="en-US" sz="2200" b="0" i="0" dirty="0">
              <a:solidFill>
                <a:srgbClr val="0D0D0D"/>
              </a:solidFill>
              <a:effectLst/>
              <a:latin typeface="Söhne"/>
            </a:endParaRPr>
          </a:p>
          <a:p>
            <a:pPr algn="l"/>
            <a:r>
              <a:rPr lang="en-US" sz="2200" b="1" i="0" dirty="0">
                <a:solidFill>
                  <a:srgbClr val="0D0D0D"/>
                </a:solidFill>
                <a:effectLst/>
                <a:latin typeface="Söhne"/>
              </a:rPr>
              <a:t>8. Balancing Simplicity and Accuracy</a:t>
            </a:r>
            <a:r>
              <a:rPr lang="en-US" sz="2200" b="0" i="0" dirty="0">
                <a:solidFill>
                  <a:srgbClr val="0D0D0D"/>
                </a:solidFill>
                <a:effectLst/>
                <a:latin typeface="Söhne"/>
              </a:rPr>
              <a:t>: Sometimes, </a:t>
            </a:r>
            <a:r>
              <a:rPr lang="en-US" sz="2200" b="1" i="0" dirty="0">
                <a:solidFill>
                  <a:srgbClr val="C00000"/>
                </a:solidFill>
                <a:effectLst/>
                <a:latin typeface="Söhne"/>
              </a:rPr>
              <a:t>simpler trees are better </a:t>
            </a:r>
            <a:r>
              <a:rPr lang="en-US" sz="2200" b="0" i="0" dirty="0">
                <a:solidFill>
                  <a:srgbClr val="0D0D0D"/>
                </a:solidFill>
                <a:effectLst/>
                <a:latin typeface="Söhne"/>
              </a:rPr>
              <a:t>because they generalize well to new data. Finding the right balance between a simple and accurate tree is like finding the perfect recipe – not too complicated, but not missing any key ingredients.</a:t>
            </a:r>
          </a:p>
        </p:txBody>
      </p:sp>
    </p:spTree>
    <p:extLst>
      <p:ext uri="{BB962C8B-B14F-4D97-AF65-F5344CB8AC3E}">
        <p14:creationId xmlns:p14="http://schemas.microsoft.com/office/powerpoint/2010/main" val="12539581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F559E-118E-F616-48CE-B685B0F8C26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7F8897-7CF6-82E9-8FFD-827C706CBCC8}"/>
              </a:ext>
            </a:extLst>
          </p:cNvPr>
          <p:cNvSpPr txBox="1"/>
          <p:nvPr/>
        </p:nvSpPr>
        <p:spPr>
          <a:xfrm>
            <a:off x="464240" y="108527"/>
            <a:ext cx="11263520" cy="2215991"/>
          </a:xfrm>
          <a:prstGeom prst="rect">
            <a:avLst/>
          </a:prstGeom>
          <a:noFill/>
        </p:spPr>
        <p:txBody>
          <a:bodyPr wrap="square">
            <a:spAutoFit/>
          </a:bodyPr>
          <a:lstStyle/>
          <a:p>
            <a:r>
              <a:rPr lang="en-US" sz="2800" b="1" dirty="0">
                <a:solidFill>
                  <a:srgbClr val="C00000"/>
                </a:solidFill>
              </a:rPr>
              <a:t>Random Forest:</a:t>
            </a:r>
          </a:p>
          <a:p>
            <a:r>
              <a:rPr lang="en-US" sz="2200" dirty="0"/>
              <a:t>Random forest is an </a:t>
            </a:r>
            <a:r>
              <a:rPr lang="en-US" sz="2200" b="1" dirty="0">
                <a:solidFill>
                  <a:srgbClr val="C00000"/>
                </a:solidFill>
              </a:rPr>
              <a:t>ensemble</a:t>
            </a:r>
            <a:r>
              <a:rPr lang="en-US" sz="2200" dirty="0"/>
              <a:t> classifier, i.e. a combining classifier that uses and </a:t>
            </a:r>
            <a:r>
              <a:rPr lang="en-US" sz="2200" b="1" dirty="0"/>
              <a:t>combines many decision tree classifiers.</a:t>
            </a:r>
            <a:r>
              <a:rPr lang="en-US" sz="2200" dirty="0"/>
              <a:t>  It is also used for Regression.</a:t>
            </a:r>
          </a:p>
          <a:p>
            <a:r>
              <a:rPr lang="en-US" sz="2200" dirty="0"/>
              <a:t>	Random Forest </a:t>
            </a:r>
            <a:r>
              <a:rPr lang="en-US" sz="2200" b="1" dirty="0">
                <a:solidFill>
                  <a:srgbClr val="C00000"/>
                </a:solidFill>
              </a:rPr>
              <a:t>combines the output of multiple decision trees </a:t>
            </a:r>
            <a:r>
              <a:rPr lang="en-US" sz="2200" dirty="0"/>
              <a:t>to reach a single result. </a:t>
            </a:r>
            <a:r>
              <a:rPr lang="en-US" sz="2200" b="0" i="0" dirty="0">
                <a:solidFill>
                  <a:srgbClr val="383838"/>
                </a:solidFill>
                <a:effectLst/>
                <a:latin typeface="Inter"/>
              </a:rPr>
              <a:t>It combines the </a:t>
            </a:r>
            <a:r>
              <a:rPr lang="en-US" sz="2200" b="1" i="0" dirty="0">
                <a:solidFill>
                  <a:srgbClr val="383838"/>
                </a:solidFill>
                <a:effectLst/>
                <a:latin typeface="Inter"/>
              </a:rPr>
              <a:t>opinions</a:t>
            </a:r>
            <a:r>
              <a:rPr lang="en-US" sz="2200" b="0" i="0" dirty="0">
                <a:solidFill>
                  <a:srgbClr val="383838"/>
                </a:solidFill>
                <a:effectLst/>
                <a:latin typeface="Inter"/>
              </a:rPr>
              <a:t> </a:t>
            </a:r>
            <a:r>
              <a:rPr lang="en-US" sz="2200" b="1" i="0" dirty="0">
                <a:solidFill>
                  <a:srgbClr val="383838"/>
                </a:solidFill>
                <a:effectLst/>
                <a:latin typeface="Inter"/>
              </a:rPr>
              <a:t>of</a:t>
            </a:r>
            <a:r>
              <a:rPr lang="en-US" sz="2200" b="0" i="0" dirty="0">
                <a:solidFill>
                  <a:srgbClr val="383838"/>
                </a:solidFill>
                <a:effectLst/>
                <a:latin typeface="Inter"/>
              </a:rPr>
              <a:t> </a:t>
            </a:r>
            <a:r>
              <a:rPr lang="en-US" sz="2200" b="1" i="0" dirty="0">
                <a:solidFill>
                  <a:srgbClr val="383838"/>
                </a:solidFill>
                <a:effectLst/>
                <a:latin typeface="Inter"/>
              </a:rPr>
              <a:t>many</a:t>
            </a:r>
            <a:r>
              <a:rPr lang="en-US" sz="2200" b="0" i="0" dirty="0">
                <a:solidFill>
                  <a:srgbClr val="383838"/>
                </a:solidFill>
                <a:effectLst/>
                <a:latin typeface="Inter"/>
              </a:rPr>
              <a:t> “</a:t>
            </a:r>
            <a:r>
              <a:rPr lang="en-US" sz="2200" b="1" i="0" dirty="0">
                <a:solidFill>
                  <a:srgbClr val="C00000"/>
                </a:solidFill>
                <a:effectLst/>
                <a:latin typeface="Inter"/>
              </a:rPr>
              <a:t>trees</a:t>
            </a:r>
            <a:r>
              <a:rPr lang="en-US" sz="2200" b="0" i="0" dirty="0">
                <a:solidFill>
                  <a:srgbClr val="383838"/>
                </a:solidFill>
                <a:effectLst/>
                <a:latin typeface="Inter"/>
              </a:rPr>
              <a:t>”  </a:t>
            </a:r>
            <a:r>
              <a:rPr lang="en-US" sz="2200" dirty="0" err="1">
                <a:solidFill>
                  <a:srgbClr val="383838"/>
                </a:solidFill>
                <a:latin typeface="Inter"/>
              </a:rPr>
              <a:t>i.e</a:t>
            </a:r>
            <a:r>
              <a:rPr lang="en-US" sz="2200" dirty="0">
                <a:solidFill>
                  <a:srgbClr val="383838"/>
                </a:solidFill>
                <a:latin typeface="Inter"/>
              </a:rPr>
              <a:t>, </a:t>
            </a:r>
            <a:r>
              <a:rPr lang="en-US" sz="2200" b="0" i="0" dirty="0">
                <a:solidFill>
                  <a:srgbClr val="383838"/>
                </a:solidFill>
                <a:effectLst/>
                <a:latin typeface="Inter"/>
              </a:rPr>
              <a:t>individual models to make better predictions, creating a more robust and accurate overall model.</a:t>
            </a:r>
            <a:endParaRPr lang="en-US" sz="2200" dirty="0"/>
          </a:p>
        </p:txBody>
      </p:sp>
      <p:grpSp>
        <p:nvGrpSpPr>
          <p:cNvPr id="14" name="Group 13">
            <a:extLst>
              <a:ext uri="{FF2B5EF4-FFF2-40B4-BE49-F238E27FC236}">
                <a16:creationId xmlns:a16="http://schemas.microsoft.com/office/drawing/2014/main" id="{B7927042-A14E-1CBF-1A36-6D75007E6C6B}"/>
              </a:ext>
            </a:extLst>
          </p:cNvPr>
          <p:cNvGrpSpPr/>
          <p:nvPr/>
        </p:nvGrpSpPr>
        <p:grpSpPr>
          <a:xfrm>
            <a:off x="3856442" y="2302484"/>
            <a:ext cx="7314661" cy="4351704"/>
            <a:chOff x="2281030" y="1817196"/>
            <a:chExt cx="7629940" cy="4882264"/>
          </a:xfrm>
        </p:grpSpPr>
        <p:pic>
          <p:nvPicPr>
            <p:cNvPr id="8" name="Picture 7">
              <a:extLst>
                <a:ext uri="{FF2B5EF4-FFF2-40B4-BE49-F238E27FC236}">
                  <a16:creationId xmlns:a16="http://schemas.microsoft.com/office/drawing/2014/main" id="{D81BC3CF-9EA3-0BA3-00B6-C5F5ECCB1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030" y="1854448"/>
              <a:ext cx="7629940" cy="4845012"/>
            </a:xfrm>
            <a:prstGeom prst="rect">
              <a:avLst/>
            </a:prstGeom>
          </p:spPr>
        </p:pic>
        <p:sp>
          <p:nvSpPr>
            <p:cNvPr id="10" name="TextBox 9">
              <a:extLst>
                <a:ext uri="{FF2B5EF4-FFF2-40B4-BE49-F238E27FC236}">
                  <a16:creationId xmlns:a16="http://schemas.microsoft.com/office/drawing/2014/main" id="{CE8CD6A5-B2D3-F8BE-8691-DC2536C9E81E}"/>
                </a:ext>
              </a:extLst>
            </p:cNvPr>
            <p:cNvSpPr txBox="1"/>
            <p:nvPr/>
          </p:nvSpPr>
          <p:spPr>
            <a:xfrm>
              <a:off x="5289480" y="2424116"/>
              <a:ext cx="1692551" cy="338554"/>
            </a:xfrm>
            <a:prstGeom prst="rect">
              <a:avLst/>
            </a:prstGeom>
            <a:noFill/>
          </p:spPr>
          <p:txBody>
            <a:bodyPr wrap="square">
              <a:spAutoFit/>
            </a:bodyPr>
            <a:lstStyle/>
            <a:p>
              <a:r>
                <a:rPr lang="en-US" sz="1600" b="1" dirty="0">
                  <a:solidFill>
                    <a:srgbClr val="00B050"/>
                  </a:solidFill>
                </a:rPr>
                <a:t>Random Subset-2</a:t>
              </a:r>
              <a:endParaRPr lang="en-US" sz="1600" dirty="0">
                <a:solidFill>
                  <a:srgbClr val="00B050"/>
                </a:solidFill>
              </a:endParaRPr>
            </a:p>
          </p:txBody>
        </p:sp>
        <p:sp>
          <p:nvSpPr>
            <p:cNvPr id="11" name="TextBox 10">
              <a:extLst>
                <a:ext uri="{FF2B5EF4-FFF2-40B4-BE49-F238E27FC236}">
                  <a16:creationId xmlns:a16="http://schemas.microsoft.com/office/drawing/2014/main" id="{0CF4C5A9-AA3C-0EB3-586C-8CF283C5AB57}"/>
                </a:ext>
              </a:extLst>
            </p:cNvPr>
            <p:cNvSpPr txBox="1"/>
            <p:nvPr/>
          </p:nvSpPr>
          <p:spPr>
            <a:xfrm>
              <a:off x="2922933" y="2462457"/>
              <a:ext cx="1960493" cy="338554"/>
            </a:xfrm>
            <a:prstGeom prst="rect">
              <a:avLst/>
            </a:prstGeom>
            <a:noFill/>
          </p:spPr>
          <p:txBody>
            <a:bodyPr wrap="square">
              <a:spAutoFit/>
            </a:bodyPr>
            <a:lstStyle/>
            <a:p>
              <a:r>
                <a:rPr lang="en-US" sz="1600" b="1" dirty="0">
                  <a:solidFill>
                    <a:srgbClr val="00B050"/>
                  </a:solidFill>
                </a:rPr>
                <a:t>Random Subset-1</a:t>
              </a:r>
              <a:endParaRPr lang="en-US" sz="1600" dirty="0">
                <a:solidFill>
                  <a:srgbClr val="00B050"/>
                </a:solidFill>
              </a:endParaRPr>
            </a:p>
          </p:txBody>
        </p:sp>
        <p:sp>
          <p:nvSpPr>
            <p:cNvPr id="12" name="TextBox 11">
              <a:extLst>
                <a:ext uri="{FF2B5EF4-FFF2-40B4-BE49-F238E27FC236}">
                  <a16:creationId xmlns:a16="http://schemas.microsoft.com/office/drawing/2014/main" id="{3E2B2385-5098-A4BF-83AA-53BA365D5789}"/>
                </a:ext>
              </a:extLst>
            </p:cNvPr>
            <p:cNvSpPr txBox="1"/>
            <p:nvPr/>
          </p:nvSpPr>
          <p:spPr>
            <a:xfrm>
              <a:off x="7852120" y="2462457"/>
              <a:ext cx="1960493" cy="338554"/>
            </a:xfrm>
            <a:prstGeom prst="rect">
              <a:avLst/>
            </a:prstGeom>
            <a:noFill/>
          </p:spPr>
          <p:txBody>
            <a:bodyPr wrap="square">
              <a:spAutoFit/>
            </a:bodyPr>
            <a:lstStyle/>
            <a:p>
              <a:r>
                <a:rPr lang="en-US" sz="1600" b="1" dirty="0">
                  <a:solidFill>
                    <a:srgbClr val="00B050"/>
                  </a:solidFill>
                </a:rPr>
                <a:t>Random Subset-N</a:t>
              </a:r>
              <a:endParaRPr lang="en-US" sz="1600" dirty="0">
                <a:solidFill>
                  <a:srgbClr val="00B050"/>
                </a:solidFill>
              </a:endParaRPr>
            </a:p>
          </p:txBody>
        </p:sp>
        <p:sp>
          <p:nvSpPr>
            <p:cNvPr id="13" name="TextBox 12">
              <a:extLst>
                <a:ext uri="{FF2B5EF4-FFF2-40B4-BE49-F238E27FC236}">
                  <a16:creationId xmlns:a16="http://schemas.microsoft.com/office/drawing/2014/main" id="{67ADC26D-8FCE-923B-09BD-F7988498B8C3}"/>
                </a:ext>
              </a:extLst>
            </p:cNvPr>
            <p:cNvSpPr txBox="1"/>
            <p:nvPr/>
          </p:nvSpPr>
          <p:spPr>
            <a:xfrm>
              <a:off x="5838514" y="1817196"/>
              <a:ext cx="514972" cy="338554"/>
            </a:xfrm>
            <a:prstGeom prst="rect">
              <a:avLst/>
            </a:prstGeom>
            <a:noFill/>
          </p:spPr>
          <p:txBody>
            <a:bodyPr wrap="square">
              <a:spAutoFit/>
            </a:bodyPr>
            <a:lstStyle/>
            <a:p>
              <a:r>
                <a:rPr lang="en-US" sz="1600" b="1" dirty="0">
                  <a:solidFill>
                    <a:srgbClr val="C00000"/>
                  </a:solidFill>
                </a:rPr>
                <a:t>Full</a:t>
              </a:r>
              <a:endParaRPr lang="en-US" sz="1600" dirty="0">
                <a:solidFill>
                  <a:srgbClr val="C00000"/>
                </a:solidFill>
              </a:endParaRPr>
            </a:p>
          </p:txBody>
        </p:sp>
      </p:grpSp>
      <p:sp>
        <p:nvSpPr>
          <p:cNvPr id="16" name="TextBox 15">
            <a:extLst>
              <a:ext uri="{FF2B5EF4-FFF2-40B4-BE49-F238E27FC236}">
                <a16:creationId xmlns:a16="http://schemas.microsoft.com/office/drawing/2014/main" id="{BF9512B8-3C09-9113-8E3C-3C0622C32826}"/>
              </a:ext>
            </a:extLst>
          </p:cNvPr>
          <p:cNvSpPr txBox="1"/>
          <p:nvPr/>
        </p:nvSpPr>
        <p:spPr>
          <a:xfrm>
            <a:off x="464240" y="3294016"/>
            <a:ext cx="3337252" cy="1631216"/>
          </a:xfrm>
          <a:prstGeom prst="rect">
            <a:avLst/>
          </a:prstGeom>
          <a:noFill/>
        </p:spPr>
        <p:txBody>
          <a:bodyPr wrap="square">
            <a:spAutoFit/>
          </a:bodyPr>
          <a:lstStyle/>
          <a:p>
            <a:r>
              <a:rPr lang="en-US" sz="2000" b="1" i="0" dirty="0">
                <a:solidFill>
                  <a:srgbClr val="C00000"/>
                </a:solidFill>
                <a:effectLst/>
                <a:latin typeface="Inter"/>
              </a:rPr>
              <a:t>Note</a:t>
            </a:r>
            <a:r>
              <a:rPr lang="en-US" sz="2000" b="0" i="0" dirty="0">
                <a:solidFill>
                  <a:srgbClr val="383838"/>
                </a:solidFill>
                <a:effectLst/>
                <a:latin typeface="Inter"/>
              </a:rPr>
              <a:t>: Random Subset includes both </a:t>
            </a:r>
            <a:r>
              <a:rPr lang="en-US" sz="2000" b="1" i="0" dirty="0">
                <a:solidFill>
                  <a:srgbClr val="383838"/>
                </a:solidFill>
                <a:effectLst/>
                <a:latin typeface="Inter"/>
              </a:rPr>
              <a:t>Random Subset of the Full Dataset</a:t>
            </a:r>
            <a:r>
              <a:rPr lang="en-US" sz="2000" b="0" i="0" dirty="0">
                <a:solidFill>
                  <a:srgbClr val="383838"/>
                </a:solidFill>
                <a:effectLst/>
                <a:latin typeface="Inter"/>
              </a:rPr>
              <a:t> as well as </a:t>
            </a:r>
            <a:r>
              <a:rPr lang="en-US" sz="2000" b="1" i="0" dirty="0">
                <a:solidFill>
                  <a:srgbClr val="383838"/>
                </a:solidFill>
                <a:effectLst/>
                <a:latin typeface="Inter"/>
              </a:rPr>
              <a:t>Random Features </a:t>
            </a:r>
            <a:r>
              <a:rPr lang="en-US" sz="2000" b="0" i="0" dirty="0">
                <a:solidFill>
                  <a:srgbClr val="383838"/>
                </a:solidFill>
                <a:effectLst/>
                <a:latin typeface="Inter"/>
              </a:rPr>
              <a:t>from the Full Dataset</a:t>
            </a:r>
            <a:endParaRPr lang="en-US" sz="2000" dirty="0"/>
          </a:p>
        </p:txBody>
      </p:sp>
    </p:spTree>
    <p:extLst>
      <p:ext uri="{BB962C8B-B14F-4D97-AF65-F5344CB8AC3E}">
        <p14:creationId xmlns:p14="http://schemas.microsoft.com/office/powerpoint/2010/main" val="3929558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9BC14-9DAE-BAE1-E9E9-6823B00AEF6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B5F911C-523D-7690-6ED8-48087F77C872}"/>
              </a:ext>
            </a:extLst>
          </p:cNvPr>
          <p:cNvSpPr txBox="1"/>
          <p:nvPr/>
        </p:nvSpPr>
        <p:spPr>
          <a:xfrm>
            <a:off x="544748" y="302359"/>
            <a:ext cx="10894979" cy="6740307"/>
          </a:xfrm>
          <a:prstGeom prst="rect">
            <a:avLst/>
          </a:prstGeom>
          <a:noFill/>
        </p:spPr>
        <p:txBody>
          <a:bodyPr wrap="square">
            <a:spAutoFit/>
          </a:bodyPr>
          <a:lstStyle/>
          <a:p>
            <a:r>
              <a:rPr lang="en-US" sz="2400" b="1" i="0" dirty="0">
                <a:solidFill>
                  <a:srgbClr val="374151"/>
                </a:solidFill>
                <a:effectLst/>
                <a:latin typeface="Söhne"/>
              </a:rPr>
              <a:t>Note:</a:t>
            </a:r>
            <a:br>
              <a:rPr lang="en-US" sz="2400" b="0" i="0" dirty="0">
                <a:solidFill>
                  <a:srgbClr val="374151"/>
                </a:solidFill>
                <a:effectLst/>
                <a:latin typeface="Söhne"/>
              </a:rPr>
            </a:br>
            <a:r>
              <a:rPr lang="en-US" sz="2400" b="0" i="0" dirty="0">
                <a:solidFill>
                  <a:srgbClr val="374151"/>
                </a:solidFill>
                <a:effectLst/>
                <a:latin typeface="Söhne"/>
              </a:rPr>
              <a:t>In the context of regression in machine learning, a continuous numerical value refers to an outcome or target variable that can take on </a:t>
            </a:r>
            <a:r>
              <a:rPr lang="en-US" sz="2400" b="1" i="0" dirty="0">
                <a:solidFill>
                  <a:srgbClr val="C00000"/>
                </a:solidFill>
                <a:effectLst/>
                <a:latin typeface="Söhne"/>
              </a:rPr>
              <a:t>an infinite number of values within a specific range</a:t>
            </a:r>
            <a:r>
              <a:rPr lang="en-US" sz="2400" b="0" i="0" dirty="0">
                <a:solidFill>
                  <a:srgbClr val="374151"/>
                </a:solidFill>
                <a:effectLst/>
                <a:latin typeface="Söhne"/>
              </a:rPr>
              <a:t>. In case of </a:t>
            </a:r>
            <a:r>
              <a:rPr lang="en-US" sz="2400" b="0" i="0" dirty="0">
                <a:solidFill>
                  <a:srgbClr val="0D0D0D"/>
                </a:solidFill>
                <a:effectLst/>
                <a:latin typeface="Söhne"/>
              </a:rPr>
              <a:t>predicting a person's age, age is considered a continuous numerical value because it can theoretically take on any value within a certain range (for example, from 0 to 100+ years). </a:t>
            </a:r>
            <a:r>
              <a:rPr lang="en-US" sz="2400" b="1" i="0" dirty="0">
                <a:solidFill>
                  <a:srgbClr val="0D0D0D"/>
                </a:solidFill>
                <a:effectLst/>
                <a:latin typeface="Söhne"/>
              </a:rPr>
              <a:t>There are no gaps or intervals between possible ages</a:t>
            </a:r>
            <a:r>
              <a:rPr lang="en-US" sz="2400" b="0" i="0" dirty="0">
                <a:solidFill>
                  <a:srgbClr val="0D0D0D"/>
                </a:solidFill>
                <a:effectLst/>
                <a:latin typeface="Söhne"/>
              </a:rPr>
              <a:t>, and age can be expressed as a decimal or fraction if necessary (e.g., 25.5 years). </a:t>
            </a:r>
          </a:p>
          <a:p>
            <a:r>
              <a:rPr lang="en-US" sz="2400" dirty="0">
                <a:solidFill>
                  <a:srgbClr val="0D0D0D"/>
                </a:solidFill>
                <a:latin typeface="Söhne"/>
              </a:rPr>
              <a:t>	</a:t>
            </a:r>
            <a:r>
              <a:rPr lang="en-US" sz="2400" b="0" i="0" dirty="0">
                <a:solidFill>
                  <a:srgbClr val="374151"/>
                </a:solidFill>
                <a:effectLst/>
                <a:latin typeface="Söhne"/>
              </a:rPr>
              <a:t>It is a variable that can have any real number value, and there are no distinct categories or classes. The term "continuous" implies that the variable can vary over a continuous range, and there are no gaps or interruptions in the possible values it can take. In contrast, in a classification task, the target variable would be a </a:t>
            </a:r>
            <a:r>
              <a:rPr lang="en-US" sz="2400" b="1" i="0" dirty="0">
                <a:solidFill>
                  <a:srgbClr val="374151"/>
                </a:solidFill>
                <a:effectLst/>
                <a:latin typeface="Söhne"/>
              </a:rPr>
              <a:t>discrete set of categories or classes.</a:t>
            </a:r>
          </a:p>
          <a:p>
            <a:endParaRPr lang="en-US" sz="2400" b="0" i="0" dirty="0">
              <a:solidFill>
                <a:srgbClr val="374151"/>
              </a:solidFill>
              <a:effectLst/>
              <a:latin typeface="Söhne"/>
            </a:endParaRPr>
          </a:p>
          <a:p>
            <a:r>
              <a:rPr lang="en-US" sz="2400" b="1" dirty="0">
                <a:solidFill>
                  <a:srgbClr val="374151"/>
                </a:solidFill>
                <a:latin typeface="Söhne"/>
              </a:rPr>
              <a:t>Note</a:t>
            </a:r>
            <a:r>
              <a:rPr lang="en-US" sz="2400" dirty="0">
                <a:solidFill>
                  <a:srgbClr val="374151"/>
                </a:solidFill>
                <a:latin typeface="Söhne"/>
              </a:rPr>
              <a:t>:</a:t>
            </a:r>
          </a:p>
          <a:p>
            <a:r>
              <a:rPr lang="en-US" sz="2400" b="0" i="0" dirty="0">
                <a:solidFill>
                  <a:srgbClr val="374151"/>
                </a:solidFill>
                <a:effectLst/>
                <a:latin typeface="Söhne"/>
              </a:rPr>
              <a:t>Here, “discrete set of categories or classes" refers to a set of distinct and separate values that a variable can take</a:t>
            </a:r>
          </a:p>
          <a:p>
            <a:endParaRPr lang="en-US" sz="2400" dirty="0">
              <a:solidFill>
                <a:srgbClr val="374151"/>
              </a:solidFill>
              <a:latin typeface="Söhne"/>
            </a:endParaRPr>
          </a:p>
          <a:p>
            <a:endParaRPr lang="en-US" sz="2400" dirty="0"/>
          </a:p>
        </p:txBody>
      </p:sp>
    </p:spTree>
    <p:extLst>
      <p:ext uri="{BB962C8B-B14F-4D97-AF65-F5344CB8AC3E}">
        <p14:creationId xmlns:p14="http://schemas.microsoft.com/office/powerpoint/2010/main" val="37582669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28D8C-C5EC-86B2-C41D-84F4B3289FA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B96C37D-A4E6-98E5-48B8-A746289C10CC}"/>
              </a:ext>
            </a:extLst>
          </p:cNvPr>
          <p:cNvSpPr txBox="1"/>
          <p:nvPr/>
        </p:nvSpPr>
        <p:spPr>
          <a:xfrm>
            <a:off x="782705" y="874791"/>
            <a:ext cx="10856017" cy="4770537"/>
          </a:xfrm>
          <a:prstGeom prst="rect">
            <a:avLst/>
          </a:prstGeom>
          <a:noFill/>
        </p:spPr>
        <p:txBody>
          <a:bodyPr wrap="square">
            <a:spAutoFit/>
          </a:bodyPr>
          <a:lstStyle/>
          <a:p>
            <a:r>
              <a:rPr lang="en-US" sz="2400" b="1" dirty="0">
                <a:solidFill>
                  <a:srgbClr val="002060"/>
                </a:solidFill>
              </a:rPr>
              <a:t>Working of the Random Forest Model:</a:t>
            </a:r>
          </a:p>
          <a:p>
            <a:endParaRPr lang="en-US" sz="2000" dirty="0"/>
          </a:p>
          <a:p>
            <a:pPr marL="457200" indent="-457200">
              <a:buAutoNum type="arabicPeriod"/>
            </a:pPr>
            <a:r>
              <a:rPr lang="en-US" sz="2000" dirty="0"/>
              <a:t>Random Forest is a popular </a:t>
            </a:r>
            <a:r>
              <a:rPr lang="en-US" sz="2000" b="1" dirty="0">
                <a:solidFill>
                  <a:srgbClr val="C00000"/>
                </a:solidFill>
              </a:rPr>
              <a:t>group learning method </a:t>
            </a:r>
            <a:r>
              <a:rPr lang="en-US" sz="2000" dirty="0"/>
              <a:t>that </a:t>
            </a:r>
            <a:r>
              <a:rPr lang="en-US" sz="2000" b="1" dirty="0"/>
              <a:t>builds</a:t>
            </a:r>
            <a:r>
              <a:rPr lang="en-US" sz="2000" dirty="0"/>
              <a:t> </a:t>
            </a:r>
            <a:r>
              <a:rPr lang="en-US" sz="2000" b="1" dirty="0">
                <a:solidFill>
                  <a:srgbClr val="C00000"/>
                </a:solidFill>
              </a:rPr>
              <a:t>multiple Decision trees </a:t>
            </a:r>
            <a:r>
              <a:rPr lang="en-US" sz="2000" dirty="0"/>
              <a:t>and </a:t>
            </a:r>
            <a:r>
              <a:rPr lang="en-US" sz="2000" b="1" dirty="0">
                <a:solidFill>
                  <a:srgbClr val="0070C0"/>
                </a:solidFill>
              </a:rPr>
              <a:t>aggregates their outcomes</a:t>
            </a:r>
            <a:r>
              <a:rPr lang="en-US" sz="2000" dirty="0">
                <a:solidFill>
                  <a:srgbClr val="0070C0"/>
                </a:solidFill>
              </a:rPr>
              <a:t> </a:t>
            </a:r>
            <a:r>
              <a:rPr lang="en-US" sz="2000" dirty="0"/>
              <a:t>or </a:t>
            </a:r>
            <a:r>
              <a:rPr lang="en-US" sz="2000" b="1" dirty="0">
                <a:solidFill>
                  <a:srgbClr val="0070C0"/>
                </a:solidFill>
              </a:rPr>
              <a:t>output</a:t>
            </a:r>
            <a:r>
              <a:rPr lang="en-US" sz="2000" dirty="0"/>
              <a:t> to </a:t>
            </a:r>
            <a:r>
              <a:rPr lang="en-US" sz="2000" b="1" dirty="0"/>
              <a:t>make a final prediction</a:t>
            </a:r>
            <a:r>
              <a:rPr lang="en-US" sz="2000" dirty="0"/>
              <a:t>.</a:t>
            </a:r>
          </a:p>
          <a:p>
            <a:pPr marL="457200" indent="-457200">
              <a:buAutoNum type="arabicPeriod"/>
            </a:pPr>
            <a:endParaRPr lang="en-US" sz="2000" dirty="0"/>
          </a:p>
          <a:p>
            <a:pPr marL="457200" indent="-457200">
              <a:buFontTx/>
              <a:buAutoNum type="arabicPeriod"/>
            </a:pPr>
            <a:r>
              <a:rPr lang="en-US" sz="2000" dirty="0"/>
              <a:t>It works by </a:t>
            </a:r>
            <a:r>
              <a:rPr lang="en-US" sz="2000" b="1" dirty="0"/>
              <a:t>creating a set of decision trees</a:t>
            </a:r>
            <a:r>
              <a:rPr lang="en-US" sz="2000" dirty="0"/>
              <a:t>, where each tree is trained on </a:t>
            </a:r>
            <a:r>
              <a:rPr lang="en-US" sz="2000" b="1" dirty="0">
                <a:solidFill>
                  <a:srgbClr val="C00000"/>
                </a:solidFill>
              </a:rPr>
              <a:t>a randomly selected subset of the training data </a:t>
            </a:r>
            <a:r>
              <a:rPr lang="en-US" sz="2000" dirty="0"/>
              <a:t>and </a:t>
            </a:r>
            <a:r>
              <a:rPr lang="en-US" sz="2000" dirty="0">
                <a:solidFill>
                  <a:srgbClr val="C00000"/>
                </a:solidFill>
              </a:rPr>
              <a:t>a </a:t>
            </a:r>
            <a:r>
              <a:rPr lang="en-US" sz="2000" b="1" dirty="0">
                <a:solidFill>
                  <a:srgbClr val="C00000"/>
                </a:solidFill>
              </a:rPr>
              <a:t>randomly selected subset of features</a:t>
            </a:r>
            <a:r>
              <a:rPr lang="en-US" sz="2000" dirty="0"/>
              <a:t>. (</a:t>
            </a:r>
            <a:r>
              <a:rPr lang="en-US" sz="2000" b="1" dirty="0"/>
              <a:t>Sampling</a:t>
            </a:r>
            <a:r>
              <a:rPr lang="en-US" sz="2000" dirty="0"/>
              <a:t>)</a:t>
            </a:r>
          </a:p>
          <a:p>
            <a:pPr marL="457200" indent="-457200">
              <a:buFontTx/>
              <a:buAutoNum type="arabicPeriod"/>
            </a:pPr>
            <a:endParaRPr lang="en-US" sz="2000" dirty="0"/>
          </a:p>
          <a:p>
            <a:pPr marL="457200" indent="-457200">
              <a:buFontTx/>
              <a:buAutoNum type="arabicPeriod"/>
            </a:pPr>
            <a:r>
              <a:rPr lang="en-US" sz="2000" dirty="0"/>
              <a:t>The final prediction is then made by </a:t>
            </a:r>
            <a:r>
              <a:rPr lang="en-US" sz="2000" b="1" dirty="0">
                <a:solidFill>
                  <a:srgbClr val="0070C0"/>
                </a:solidFill>
              </a:rPr>
              <a:t>aggregating</a:t>
            </a:r>
            <a:r>
              <a:rPr lang="en-US" sz="2000" dirty="0"/>
              <a:t> </a:t>
            </a:r>
            <a:r>
              <a:rPr lang="en-US" sz="2000" b="1" dirty="0">
                <a:solidFill>
                  <a:srgbClr val="002060"/>
                </a:solidFill>
              </a:rPr>
              <a:t>the prediction of all the trees on the basis of the majority votes from the 'n' trees</a:t>
            </a:r>
            <a:r>
              <a:rPr lang="en-US" sz="2000" dirty="0"/>
              <a:t>. The randomness in selecting the data and features helps to </a:t>
            </a:r>
            <a:r>
              <a:rPr lang="en-US" sz="2000" b="1" dirty="0">
                <a:solidFill>
                  <a:srgbClr val="C00000"/>
                </a:solidFill>
              </a:rPr>
              <a:t>increase the accuracy </a:t>
            </a:r>
            <a:r>
              <a:rPr lang="en-US" sz="2000" dirty="0"/>
              <a:t>of the model.</a:t>
            </a:r>
          </a:p>
          <a:p>
            <a:pPr marL="457200" indent="-457200">
              <a:buAutoNum type="arabicPeriod"/>
            </a:pPr>
            <a:endParaRPr lang="en-US" sz="2000" dirty="0"/>
          </a:p>
          <a:p>
            <a:pPr marL="457200" indent="-457200">
              <a:buAutoNum type="arabicPeriod"/>
            </a:pPr>
            <a:endParaRPr lang="en-US" sz="2000" dirty="0"/>
          </a:p>
          <a:p>
            <a:r>
              <a:rPr lang="en-US" sz="2000" dirty="0"/>
              <a:t>	</a:t>
            </a:r>
          </a:p>
          <a:p>
            <a:r>
              <a:rPr lang="en-US" sz="2000" dirty="0"/>
              <a:t>	</a:t>
            </a:r>
          </a:p>
        </p:txBody>
      </p:sp>
    </p:spTree>
    <p:extLst>
      <p:ext uri="{BB962C8B-B14F-4D97-AF65-F5344CB8AC3E}">
        <p14:creationId xmlns:p14="http://schemas.microsoft.com/office/powerpoint/2010/main" val="41019859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191E6-4846-8418-0621-ECC70B53F2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163CFB1-0089-9829-088B-6EE587295435}"/>
              </a:ext>
            </a:extLst>
          </p:cNvPr>
          <p:cNvSpPr txBox="1"/>
          <p:nvPr/>
        </p:nvSpPr>
        <p:spPr>
          <a:xfrm>
            <a:off x="616945" y="659948"/>
            <a:ext cx="11190742" cy="6309420"/>
          </a:xfrm>
          <a:prstGeom prst="rect">
            <a:avLst/>
          </a:prstGeom>
          <a:noFill/>
        </p:spPr>
        <p:txBody>
          <a:bodyPr wrap="square">
            <a:spAutoFit/>
          </a:bodyPr>
          <a:lstStyle/>
          <a:p>
            <a:r>
              <a:rPr lang="en-US" sz="2400" b="1" dirty="0"/>
              <a:t>Random Forest algorithm :</a:t>
            </a:r>
          </a:p>
          <a:p>
            <a:endParaRPr lang="en-US" sz="2000" dirty="0"/>
          </a:p>
          <a:p>
            <a:pPr marL="457200" indent="-457200">
              <a:buAutoNum type="arabicPeriod"/>
            </a:pPr>
            <a:r>
              <a:rPr lang="en-US" sz="2400" dirty="0"/>
              <a:t>If there are </a:t>
            </a:r>
            <a:r>
              <a:rPr lang="en-US" sz="2400" b="1" dirty="0">
                <a:solidFill>
                  <a:srgbClr val="C00000"/>
                </a:solidFill>
              </a:rPr>
              <a:t>N</a:t>
            </a:r>
            <a:r>
              <a:rPr lang="en-US" sz="2400" dirty="0"/>
              <a:t> </a:t>
            </a:r>
            <a:r>
              <a:rPr lang="en-US" sz="2400" b="1" dirty="0">
                <a:solidFill>
                  <a:srgbClr val="C00000"/>
                </a:solidFill>
              </a:rPr>
              <a:t>variables</a:t>
            </a:r>
            <a:r>
              <a:rPr lang="en-US" sz="2400" dirty="0"/>
              <a:t> or </a:t>
            </a:r>
            <a:r>
              <a:rPr lang="en-US" sz="2400" b="1" dirty="0">
                <a:solidFill>
                  <a:srgbClr val="C00000"/>
                </a:solidFill>
              </a:rPr>
              <a:t>features</a:t>
            </a:r>
            <a:r>
              <a:rPr lang="en-US" sz="2400" dirty="0"/>
              <a:t> in the input data set, select a subset of ‘m’ (m&lt;N) features  at random out of the N features. Also, the observations or data instances should be picked </a:t>
            </a:r>
            <a:r>
              <a:rPr lang="en-US" sz="2400" b="1" dirty="0">
                <a:solidFill>
                  <a:srgbClr val="C00000"/>
                </a:solidFill>
              </a:rPr>
              <a:t>randomly</a:t>
            </a:r>
            <a:r>
              <a:rPr lang="en-US" sz="2400" dirty="0"/>
              <a:t>.</a:t>
            </a:r>
          </a:p>
          <a:p>
            <a:pPr marL="457200" indent="-457200">
              <a:buAutoNum type="arabicPeriod"/>
            </a:pPr>
            <a:endParaRPr lang="en-US" sz="1400" dirty="0"/>
          </a:p>
          <a:p>
            <a:pPr marL="457200" indent="-457200">
              <a:buFontTx/>
              <a:buAutoNum type="arabicPeriod"/>
            </a:pPr>
            <a:r>
              <a:rPr lang="en-US" sz="2400" dirty="0"/>
              <a:t>Use the </a:t>
            </a:r>
            <a:r>
              <a:rPr lang="en-US" sz="2400" b="1" dirty="0">
                <a:solidFill>
                  <a:srgbClr val="C00000"/>
                </a:solidFill>
              </a:rPr>
              <a:t>best split principle </a:t>
            </a:r>
            <a:r>
              <a:rPr lang="en-US" sz="2400" dirty="0"/>
              <a:t>on these ‘m’ features to calculate the number of nodes ‘d’</a:t>
            </a:r>
          </a:p>
          <a:p>
            <a:pPr marL="457200" indent="-457200">
              <a:buFontTx/>
              <a:buAutoNum type="arabicPeriod"/>
            </a:pPr>
            <a:endParaRPr lang="en-US" sz="1400" dirty="0"/>
          </a:p>
          <a:p>
            <a:pPr marL="457200" indent="-457200">
              <a:buFontTx/>
              <a:buAutoNum type="arabicPeriod"/>
            </a:pPr>
            <a:r>
              <a:rPr lang="en-US" sz="2400" dirty="0"/>
              <a:t> Keep splitting the nodes to child nodes </a:t>
            </a:r>
            <a:r>
              <a:rPr lang="en-US" sz="2400" b="1" dirty="0"/>
              <a:t>till the tree is grown to the maximum possible extent</a:t>
            </a:r>
            <a:r>
              <a:rPr lang="en-US" sz="2400" dirty="0"/>
              <a:t>.</a:t>
            </a:r>
          </a:p>
          <a:p>
            <a:pPr marL="457200" indent="-457200">
              <a:buFontTx/>
              <a:buAutoNum type="arabicPeriod"/>
            </a:pPr>
            <a:endParaRPr lang="en-US" sz="1400" dirty="0"/>
          </a:p>
          <a:p>
            <a:pPr marL="457200" indent="-457200">
              <a:buFontTx/>
              <a:buAutoNum type="arabicPeriod"/>
            </a:pPr>
            <a:r>
              <a:rPr lang="en-US" sz="2400" dirty="0"/>
              <a:t>Select a </a:t>
            </a:r>
            <a:r>
              <a:rPr lang="en-US" sz="2400" b="1" dirty="0"/>
              <a:t>different subset of the training data </a:t>
            </a:r>
            <a:r>
              <a:rPr lang="en-US" sz="2400" dirty="0"/>
              <a:t>‘with replacement’ to train another decision tree following steps (1) to (3). Repeat this to </a:t>
            </a:r>
            <a:r>
              <a:rPr lang="en-US" sz="2400" b="1" dirty="0">
                <a:solidFill>
                  <a:srgbClr val="C00000"/>
                </a:solidFill>
              </a:rPr>
              <a:t>build</a:t>
            </a:r>
            <a:r>
              <a:rPr lang="en-US" sz="2400" dirty="0"/>
              <a:t> and </a:t>
            </a:r>
            <a:r>
              <a:rPr lang="en-US" sz="2400" b="1" dirty="0">
                <a:solidFill>
                  <a:srgbClr val="C00000"/>
                </a:solidFill>
              </a:rPr>
              <a:t>train</a:t>
            </a:r>
            <a:r>
              <a:rPr lang="en-US" sz="2400" dirty="0"/>
              <a:t> ‘n’ decision trees.</a:t>
            </a:r>
          </a:p>
          <a:p>
            <a:pPr marL="457200" indent="-457200">
              <a:buFontTx/>
              <a:buAutoNum type="arabicPeriod"/>
            </a:pPr>
            <a:endParaRPr lang="en-US" sz="1400" dirty="0"/>
          </a:p>
          <a:p>
            <a:pPr marL="457200" indent="-457200">
              <a:buFontTx/>
              <a:buAutoNum type="arabicPeriod"/>
            </a:pPr>
            <a:r>
              <a:rPr lang="en-US" sz="2400" dirty="0"/>
              <a:t>Final class assignment is done on the basis of the </a:t>
            </a:r>
            <a:r>
              <a:rPr lang="en-US" sz="2400" b="1" dirty="0">
                <a:solidFill>
                  <a:srgbClr val="C00000"/>
                </a:solidFill>
              </a:rPr>
              <a:t>majority votes </a:t>
            </a:r>
            <a:r>
              <a:rPr lang="en-US" sz="2400" dirty="0"/>
              <a:t>from the ‘n’ trees.</a:t>
            </a:r>
          </a:p>
          <a:p>
            <a:pPr marL="457200" indent="-457200">
              <a:buFontTx/>
              <a:buAutoNum type="arabicPeriod"/>
            </a:pPr>
            <a:endParaRPr lang="en-US" sz="2000" dirty="0"/>
          </a:p>
          <a:p>
            <a:endParaRPr lang="en-US" sz="2000" dirty="0"/>
          </a:p>
        </p:txBody>
      </p:sp>
    </p:spTree>
    <p:extLst>
      <p:ext uri="{BB962C8B-B14F-4D97-AF65-F5344CB8AC3E}">
        <p14:creationId xmlns:p14="http://schemas.microsoft.com/office/powerpoint/2010/main" val="35880047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9825D-6CB2-9713-CAF4-DD5BFA200026}"/>
            </a:ext>
          </a:extLst>
        </p:cNvPr>
        <p:cNvGrpSpPr/>
        <p:nvPr/>
      </p:nvGrpSpPr>
      <p:grpSpPr>
        <a:xfrm>
          <a:off x="0" y="0"/>
          <a:ext cx="0" cy="0"/>
          <a:chOff x="0" y="0"/>
          <a:chExt cx="0" cy="0"/>
        </a:xfrm>
      </p:grpSpPr>
      <p:pic>
        <p:nvPicPr>
          <p:cNvPr id="1026" name="Picture 2" descr="Machine Learning Random Forest Algorithm - Javatpoint">
            <a:extLst>
              <a:ext uri="{FF2B5EF4-FFF2-40B4-BE49-F238E27FC236}">
                <a16:creationId xmlns:a16="http://schemas.microsoft.com/office/drawing/2014/main" id="{E0D953A3-3E57-986E-1F07-61C9BD594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6576" y="187287"/>
            <a:ext cx="8851308" cy="63345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7DCF39-6D02-ED63-EB6E-EFED29FC24AE}"/>
              </a:ext>
            </a:extLst>
          </p:cNvPr>
          <p:cNvSpPr txBox="1"/>
          <p:nvPr/>
        </p:nvSpPr>
        <p:spPr>
          <a:xfrm>
            <a:off x="703193" y="642227"/>
            <a:ext cx="2169216" cy="461665"/>
          </a:xfrm>
          <a:prstGeom prst="rect">
            <a:avLst/>
          </a:prstGeom>
          <a:noFill/>
        </p:spPr>
        <p:txBody>
          <a:bodyPr wrap="square">
            <a:spAutoFit/>
          </a:bodyPr>
          <a:lstStyle/>
          <a:p>
            <a:r>
              <a:rPr lang="en-US" sz="2400" b="1" dirty="0"/>
              <a:t>Example:</a:t>
            </a:r>
          </a:p>
        </p:txBody>
      </p:sp>
    </p:spTree>
    <p:extLst>
      <p:ext uri="{BB962C8B-B14F-4D97-AF65-F5344CB8AC3E}">
        <p14:creationId xmlns:p14="http://schemas.microsoft.com/office/powerpoint/2010/main" val="29973625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30D30-AACC-ADDC-8645-D72E50AAB79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041B692-84F0-A415-07CC-70A0C0ED1EF8}"/>
              </a:ext>
            </a:extLst>
          </p:cNvPr>
          <p:cNvSpPr txBox="1"/>
          <p:nvPr/>
        </p:nvSpPr>
        <p:spPr>
          <a:xfrm>
            <a:off x="862220" y="1017968"/>
            <a:ext cx="10915650" cy="4216539"/>
          </a:xfrm>
          <a:prstGeom prst="rect">
            <a:avLst/>
          </a:prstGeom>
          <a:noFill/>
        </p:spPr>
        <p:txBody>
          <a:bodyPr wrap="square">
            <a:spAutoFit/>
          </a:bodyPr>
          <a:lstStyle/>
          <a:p>
            <a:r>
              <a:rPr lang="en-US" sz="2800" b="1" dirty="0">
                <a:solidFill>
                  <a:srgbClr val="C00000"/>
                </a:solidFill>
              </a:rPr>
              <a:t>Why Random Forest When we have Decision tree Model?</a:t>
            </a:r>
          </a:p>
          <a:p>
            <a:r>
              <a:rPr lang="en-US" sz="2400" dirty="0"/>
              <a:t>	</a:t>
            </a:r>
          </a:p>
          <a:p>
            <a:r>
              <a:rPr lang="en-US" sz="2400" dirty="0"/>
              <a:t>	The main reason for this is the </a:t>
            </a:r>
            <a:r>
              <a:rPr lang="en-US" sz="2400" b="1" dirty="0"/>
              <a:t>drawback</a:t>
            </a:r>
            <a:r>
              <a:rPr lang="en-US" sz="2400" dirty="0"/>
              <a:t> or </a:t>
            </a:r>
            <a:r>
              <a:rPr lang="en-US" sz="2400" b="1" dirty="0"/>
              <a:t>Limitations</a:t>
            </a:r>
            <a:r>
              <a:rPr lang="en-US" sz="2400" dirty="0"/>
              <a:t> </a:t>
            </a:r>
            <a:r>
              <a:rPr lang="en-US" sz="2400" b="1" dirty="0"/>
              <a:t>with</a:t>
            </a:r>
            <a:r>
              <a:rPr lang="en-US" sz="2400" dirty="0"/>
              <a:t> </a:t>
            </a:r>
            <a:r>
              <a:rPr lang="en-US" sz="2400" b="1" dirty="0">
                <a:solidFill>
                  <a:srgbClr val="0070C0"/>
                </a:solidFill>
              </a:rPr>
              <a:t>Decision Tree </a:t>
            </a:r>
            <a:r>
              <a:rPr lang="en-US" sz="2400" dirty="0"/>
              <a:t>that is </a:t>
            </a:r>
            <a:r>
              <a:rPr lang="en-US" sz="2400" b="1" dirty="0">
                <a:solidFill>
                  <a:srgbClr val="C00000"/>
                </a:solidFill>
              </a:rPr>
              <a:t>Overfitting  </a:t>
            </a:r>
            <a:r>
              <a:rPr lang="en-US" sz="2400" dirty="0"/>
              <a:t>which</a:t>
            </a:r>
            <a:r>
              <a:rPr lang="en-US" sz="2400" b="1" dirty="0"/>
              <a:t> </a:t>
            </a:r>
            <a:r>
              <a:rPr lang="en-US" sz="2400" dirty="0"/>
              <a:t>means it  has </a:t>
            </a:r>
            <a:r>
              <a:rPr lang="en-US" sz="2400" b="1" dirty="0">
                <a:solidFill>
                  <a:srgbClr val="C00000"/>
                </a:solidFill>
              </a:rPr>
              <a:t>Low Bias</a:t>
            </a:r>
            <a:r>
              <a:rPr lang="en-US" sz="2400" dirty="0"/>
              <a:t> (</a:t>
            </a:r>
            <a:r>
              <a:rPr lang="en-IN" sz="2400" b="1" dirty="0"/>
              <a:t>memorize</a:t>
            </a:r>
            <a:r>
              <a:rPr lang="en-IN" sz="2400" dirty="0"/>
              <a:t> the data ) </a:t>
            </a:r>
            <a:r>
              <a:rPr lang="en-US" sz="2400" dirty="0"/>
              <a:t>and </a:t>
            </a:r>
            <a:r>
              <a:rPr lang="en-US" sz="2400" b="1" dirty="0">
                <a:solidFill>
                  <a:srgbClr val="C00000"/>
                </a:solidFill>
              </a:rPr>
              <a:t>High Variance</a:t>
            </a:r>
            <a:r>
              <a:rPr lang="en-US" sz="2400" dirty="0"/>
              <a:t> as the model’s predictions change significantly with small changes in the training data.  To avoid these kind of problem a model came into picture which is called as Random Forest method. So, the Random Forest method will give </a:t>
            </a:r>
            <a:r>
              <a:rPr lang="en-US" sz="2400" b="1" dirty="0"/>
              <a:t>Low Bias and Low Variance, </a:t>
            </a:r>
            <a:r>
              <a:rPr lang="en-US" sz="2400" dirty="0"/>
              <a:t>So in order to get a </a:t>
            </a:r>
            <a:r>
              <a:rPr lang="en-US" sz="2400" b="1" dirty="0">
                <a:solidFill>
                  <a:srgbClr val="C00000"/>
                </a:solidFill>
              </a:rPr>
              <a:t>optimal output </a:t>
            </a:r>
            <a:r>
              <a:rPr lang="en-US" sz="2400" dirty="0"/>
              <a:t>we need these two.</a:t>
            </a:r>
            <a:endParaRPr lang="en-US" sz="2400" b="1" dirty="0"/>
          </a:p>
          <a:p>
            <a:endParaRPr lang="en-US" sz="2400" dirty="0"/>
          </a:p>
          <a:p>
            <a:r>
              <a:rPr lang="en-US" sz="2400" b="1" dirty="0"/>
              <a:t>1. Low Bias </a:t>
            </a:r>
            <a:r>
              <a:rPr lang="en-US" sz="2400" dirty="0"/>
              <a:t>– Low Training Error</a:t>
            </a:r>
          </a:p>
          <a:p>
            <a:r>
              <a:rPr lang="en-US" sz="2400" b="1" dirty="0"/>
              <a:t>2. High Variance </a:t>
            </a:r>
            <a:r>
              <a:rPr lang="en-US" sz="2400" dirty="0"/>
              <a:t>– High Testing Error</a:t>
            </a:r>
          </a:p>
        </p:txBody>
      </p:sp>
    </p:spTree>
    <p:extLst>
      <p:ext uri="{BB962C8B-B14F-4D97-AF65-F5344CB8AC3E}">
        <p14:creationId xmlns:p14="http://schemas.microsoft.com/office/powerpoint/2010/main" val="11387580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36778-7333-6C2B-08A8-80C24EA835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5B5DC4-1B52-EFC7-8952-4D403567C237}"/>
              </a:ext>
            </a:extLst>
          </p:cNvPr>
          <p:cNvSpPr>
            <a:spLocks noGrp="1"/>
          </p:cNvSpPr>
          <p:nvPr>
            <p:ph idx="1"/>
          </p:nvPr>
        </p:nvSpPr>
        <p:spPr>
          <a:xfrm>
            <a:off x="702853" y="1110343"/>
            <a:ext cx="10900568" cy="4789714"/>
          </a:xfrm>
        </p:spPr>
        <p:txBody>
          <a:bodyPr>
            <a:normAutofit/>
          </a:bodyPr>
          <a:lstStyle/>
          <a:p>
            <a:pPr marL="0" indent="0">
              <a:buNone/>
            </a:pPr>
            <a:r>
              <a:rPr lang="en-US" sz="3200" b="1" dirty="0">
                <a:solidFill>
                  <a:srgbClr val="002060"/>
                </a:solidFill>
              </a:rPr>
              <a:t>Model evaluation metrics:</a:t>
            </a:r>
          </a:p>
          <a:p>
            <a:pPr marL="457200" indent="-457200">
              <a:buFont typeface="+mj-lt"/>
              <a:buAutoNum type="arabicPeriod"/>
            </a:pPr>
            <a:r>
              <a:rPr lang="en-US" sz="2800" dirty="0"/>
              <a:t>Accuracy</a:t>
            </a:r>
          </a:p>
          <a:p>
            <a:pPr marL="457200" indent="-457200">
              <a:buFont typeface="+mj-lt"/>
              <a:buAutoNum type="arabicPeriod"/>
            </a:pPr>
            <a:r>
              <a:rPr lang="en-US" sz="2800" dirty="0"/>
              <a:t>Precision</a:t>
            </a:r>
          </a:p>
          <a:p>
            <a:pPr marL="457200" indent="-457200">
              <a:buFont typeface="+mj-lt"/>
              <a:buAutoNum type="arabicPeriod"/>
            </a:pPr>
            <a:r>
              <a:rPr lang="en-US" sz="2800" dirty="0"/>
              <a:t>Recall</a:t>
            </a:r>
          </a:p>
          <a:p>
            <a:pPr marL="457200" indent="-457200">
              <a:buFont typeface="+mj-lt"/>
              <a:buAutoNum type="arabicPeriod"/>
            </a:pPr>
            <a:r>
              <a:rPr lang="en-US" sz="2800" dirty="0"/>
              <a:t>F1-score</a:t>
            </a:r>
          </a:p>
          <a:p>
            <a:pPr marL="457200" indent="-457200">
              <a:buFont typeface="+mj-lt"/>
              <a:buAutoNum type="arabicPeriod"/>
            </a:pPr>
            <a:r>
              <a:rPr lang="en-US" sz="2800" dirty="0"/>
              <a:t>ROC-AUC</a:t>
            </a:r>
          </a:p>
          <a:p>
            <a:pPr marL="457200" indent="-457200">
              <a:buFont typeface="+mj-lt"/>
              <a:buAutoNum type="arabicPeriod"/>
            </a:pPr>
            <a:endParaRPr lang="en-US" sz="2400" dirty="0"/>
          </a:p>
          <a:p>
            <a:pPr marL="0" indent="0">
              <a:buNone/>
            </a:pPr>
            <a:r>
              <a:rPr lang="en-US" sz="2400" dirty="0"/>
              <a:t>These are commonly used </a:t>
            </a:r>
            <a:r>
              <a:rPr lang="en-IN" sz="2400" b="1" dirty="0">
                <a:solidFill>
                  <a:srgbClr val="0070C0"/>
                </a:solidFill>
              </a:rPr>
              <a:t>model evaluation metrics</a:t>
            </a:r>
            <a:r>
              <a:rPr lang="en-IN" sz="2400" dirty="0">
                <a:solidFill>
                  <a:srgbClr val="0070C0"/>
                </a:solidFill>
              </a:rPr>
              <a:t> </a:t>
            </a:r>
            <a:r>
              <a:rPr lang="en-IN" sz="2400" dirty="0"/>
              <a:t>in </a:t>
            </a:r>
            <a:r>
              <a:rPr lang="en-IN" sz="2800" b="1" dirty="0">
                <a:solidFill>
                  <a:srgbClr val="C00000"/>
                </a:solidFill>
              </a:rPr>
              <a:t>classification</a:t>
            </a:r>
            <a:r>
              <a:rPr lang="en-US" sz="2400" dirty="0"/>
              <a:t>, where the goal is to predict </a:t>
            </a:r>
            <a:r>
              <a:rPr lang="en-US" sz="2400" b="1" dirty="0"/>
              <a:t>continuous values </a:t>
            </a:r>
            <a:r>
              <a:rPr lang="en-US" sz="2400" dirty="0"/>
              <a:t>(e.g., predicting house prices, temperatures, etc.).</a:t>
            </a:r>
          </a:p>
          <a:p>
            <a:pPr marL="0" indent="0">
              <a:buNone/>
            </a:pPr>
            <a:endParaRPr lang="en-US" sz="2400" dirty="0"/>
          </a:p>
          <a:p>
            <a:pPr marL="0" indent="0">
              <a:buNone/>
            </a:pPr>
            <a:endParaRPr lang="en-IN" sz="2400" dirty="0"/>
          </a:p>
        </p:txBody>
      </p:sp>
    </p:spTree>
    <p:extLst>
      <p:ext uri="{BB962C8B-B14F-4D97-AF65-F5344CB8AC3E}">
        <p14:creationId xmlns:p14="http://schemas.microsoft.com/office/powerpoint/2010/main" val="17707538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2EDDA-ECD9-8BDF-9389-15F7C0E0F7F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F13111-DAFA-8B8E-4BAC-0177E3E32364}"/>
              </a:ext>
            </a:extLst>
          </p:cNvPr>
          <p:cNvSpPr>
            <a:spLocks noGrp="1"/>
          </p:cNvSpPr>
          <p:nvPr>
            <p:ph idx="1"/>
          </p:nvPr>
        </p:nvSpPr>
        <p:spPr>
          <a:xfrm>
            <a:off x="702853" y="620486"/>
            <a:ext cx="10900568" cy="5529943"/>
          </a:xfrm>
        </p:spPr>
        <p:txBody>
          <a:bodyPr>
            <a:normAutofit/>
          </a:bodyPr>
          <a:lstStyle/>
          <a:p>
            <a:pPr marL="0" indent="0">
              <a:buNone/>
            </a:pPr>
            <a:r>
              <a:rPr lang="en-US" sz="3200" b="1" dirty="0"/>
              <a:t>Accuracy:</a:t>
            </a:r>
          </a:p>
          <a:p>
            <a:pPr marL="0" indent="0">
              <a:buNone/>
            </a:pPr>
            <a:r>
              <a:rPr lang="en-US" sz="2400" b="1" dirty="0"/>
              <a:t>🧠 Definition: </a:t>
            </a:r>
            <a:r>
              <a:rPr lang="en-US" sz="2400" dirty="0"/>
              <a:t>Accuracy is the ratio of correctly predicted observations to the total observations.</a:t>
            </a:r>
          </a:p>
          <a:p>
            <a:pPr marL="0" indent="0">
              <a:buNone/>
            </a:pPr>
            <a:endParaRPr lang="en-US" sz="2400" dirty="0"/>
          </a:p>
          <a:p>
            <a:pPr marL="0" indent="0">
              <a:buNone/>
            </a:pPr>
            <a:r>
              <a:rPr lang="en-US" sz="2400" b="1" dirty="0"/>
              <a:t>📘 Explanation:</a:t>
            </a:r>
          </a:p>
          <a:p>
            <a:pPr marL="0" indent="0">
              <a:buNone/>
            </a:pPr>
            <a:r>
              <a:rPr lang="en-US" sz="2400" dirty="0"/>
              <a:t>It answers the question:</a:t>
            </a:r>
          </a:p>
          <a:p>
            <a:pPr marL="0" indent="0">
              <a:buNone/>
            </a:pPr>
            <a:r>
              <a:rPr lang="en-US" sz="2400" dirty="0"/>
              <a:t>“</a:t>
            </a:r>
            <a:r>
              <a:rPr lang="en-US" sz="2400" b="1" dirty="0">
                <a:solidFill>
                  <a:srgbClr val="002060"/>
                </a:solidFill>
              </a:rPr>
              <a:t>Out of all the predictions the model made, how many were actually correct?”</a:t>
            </a:r>
          </a:p>
          <a:p>
            <a:pPr marL="0" indent="0">
              <a:buNone/>
            </a:pPr>
            <a:endParaRPr lang="en-US" sz="2400" dirty="0"/>
          </a:p>
          <a:p>
            <a:pPr marL="0" indent="0">
              <a:buNone/>
            </a:pPr>
            <a:r>
              <a:rPr lang="en-US" sz="2400" dirty="0"/>
              <a:t>	This metric is </a:t>
            </a:r>
            <a:r>
              <a:rPr lang="en-US" sz="2400" b="1" dirty="0"/>
              <a:t>simple</a:t>
            </a:r>
            <a:r>
              <a:rPr lang="en-US" sz="2400" dirty="0"/>
              <a:t> and </a:t>
            </a:r>
            <a:r>
              <a:rPr lang="en-US" sz="2400" b="1" dirty="0"/>
              <a:t>intuitive</a:t>
            </a:r>
            <a:r>
              <a:rPr lang="en-US" sz="2400" dirty="0"/>
              <a:t>, but </a:t>
            </a:r>
            <a:r>
              <a:rPr lang="en-US" sz="2400" b="1" dirty="0">
                <a:solidFill>
                  <a:srgbClr val="C00000"/>
                </a:solidFill>
              </a:rPr>
              <a:t>can be misleading </a:t>
            </a:r>
            <a:r>
              <a:rPr lang="en-US" sz="2400" b="1" dirty="0"/>
              <a:t>when</a:t>
            </a:r>
            <a:r>
              <a:rPr lang="en-US" sz="2400" dirty="0"/>
              <a:t> the </a:t>
            </a:r>
            <a:r>
              <a:rPr lang="en-US" sz="2400" b="1" dirty="0">
                <a:solidFill>
                  <a:srgbClr val="C00000"/>
                </a:solidFill>
              </a:rPr>
              <a:t>classes are imbalanced</a:t>
            </a:r>
            <a:r>
              <a:rPr lang="en-US" sz="2400" dirty="0"/>
              <a:t> (e.g., predicting rare diseases, fraud detection).</a:t>
            </a:r>
            <a:endParaRPr lang="en-IN" sz="2400" dirty="0"/>
          </a:p>
        </p:txBody>
      </p:sp>
    </p:spTree>
    <p:extLst>
      <p:ext uri="{BB962C8B-B14F-4D97-AF65-F5344CB8AC3E}">
        <p14:creationId xmlns:p14="http://schemas.microsoft.com/office/powerpoint/2010/main" val="42901251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49F75-9A82-2289-5FDF-0043FD9972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40D584-AF1C-C12E-6B84-1A492B20C671}"/>
              </a:ext>
            </a:extLst>
          </p:cNvPr>
          <p:cNvSpPr>
            <a:spLocks noGrp="1"/>
          </p:cNvSpPr>
          <p:nvPr>
            <p:ph idx="1"/>
          </p:nvPr>
        </p:nvSpPr>
        <p:spPr>
          <a:xfrm>
            <a:off x="702853" y="620486"/>
            <a:ext cx="10900568" cy="5529943"/>
          </a:xfrm>
        </p:spPr>
        <p:txBody>
          <a:bodyPr>
            <a:normAutofit/>
          </a:bodyPr>
          <a:lstStyle/>
          <a:p>
            <a:pPr marL="0" indent="0">
              <a:buNone/>
            </a:pPr>
            <a:r>
              <a:rPr lang="en-IN" sz="2800" dirty="0"/>
              <a:t>📊 </a:t>
            </a:r>
            <a:r>
              <a:rPr lang="en-IN" sz="2800" b="1" dirty="0"/>
              <a:t>Formula</a:t>
            </a:r>
            <a:r>
              <a:rPr lang="en-IN" sz="2800" dirty="0"/>
              <a:t>:</a:t>
            </a:r>
          </a:p>
          <a:p>
            <a:pPr marL="0" indent="0">
              <a:buNone/>
            </a:pPr>
            <a:endParaRPr lang="en-IN" sz="2800" dirty="0"/>
          </a:p>
        </p:txBody>
      </p:sp>
      <p:pic>
        <p:nvPicPr>
          <p:cNvPr id="4" name="Picture 3">
            <a:extLst>
              <a:ext uri="{FF2B5EF4-FFF2-40B4-BE49-F238E27FC236}">
                <a16:creationId xmlns:a16="http://schemas.microsoft.com/office/drawing/2014/main" id="{9033CAAE-0455-0CCE-0385-7268D70DF439}"/>
              </a:ext>
            </a:extLst>
          </p:cNvPr>
          <p:cNvPicPr>
            <a:picLocks noChangeAspect="1"/>
          </p:cNvPicPr>
          <p:nvPr/>
        </p:nvPicPr>
        <p:blipFill>
          <a:blip r:embed="rId2"/>
          <a:srcRect l="2982" t="9795" r="1950"/>
          <a:stretch>
            <a:fillRect/>
          </a:stretch>
        </p:blipFill>
        <p:spPr>
          <a:xfrm>
            <a:off x="1426901" y="1667858"/>
            <a:ext cx="9452472" cy="1761142"/>
          </a:xfrm>
          <a:prstGeom prst="rect">
            <a:avLst/>
          </a:prstGeom>
        </p:spPr>
      </p:pic>
    </p:spTree>
    <p:extLst>
      <p:ext uri="{BB962C8B-B14F-4D97-AF65-F5344CB8AC3E}">
        <p14:creationId xmlns:p14="http://schemas.microsoft.com/office/powerpoint/2010/main" val="4512625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1EDF5-832C-1373-2144-BB5D0C35180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C8E1E3-F639-B9E8-18E6-52B87150FCB9}"/>
              </a:ext>
            </a:extLst>
          </p:cNvPr>
          <p:cNvSpPr>
            <a:spLocks noGrp="1"/>
          </p:cNvSpPr>
          <p:nvPr>
            <p:ph idx="1"/>
          </p:nvPr>
        </p:nvSpPr>
        <p:spPr>
          <a:xfrm>
            <a:off x="702853" y="620486"/>
            <a:ext cx="10900568" cy="5529943"/>
          </a:xfrm>
        </p:spPr>
        <p:txBody>
          <a:bodyPr>
            <a:normAutofit/>
          </a:bodyPr>
          <a:lstStyle/>
          <a:p>
            <a:pPr marL="0" indent="0">
              <a:buNone/>
            </a:pPr>
            <a:r>
              <a:rPr lang="en-US" sz="2800" b="1" dirty="0"/>
              <a:t>🎯 Example:</a:t>
            </a:r>
          </a:p>
          <a:p>
            <a:pPr marL="0" indent="0">
              <a:buNone/>
            </a:pPr>
            <a:r>
              <a:rPr lang="en-US" sz="2400" dirty="0"/>
              <a:t>Imagine you're building a </a:t>
            </a:r>
            <a:r>
              <a:rPr lang="en-US" sz="2400" b="1" dirty="0"/>
              <a:t>medical test</a:t>
            </a:r>
            <a:r>
              <a:rPr lang="en-US" sz="2400" dirty="0"/>
              <a:t> to </a:t>
            </a:r>
            <a:r>
              <a:rPr lang="en-US" sz="2400" b="1" dirty="0">
                <a:solidFill>
                  <a:srgbClr val="C00000"/>
                </a:solidFill>
              </a:rPr>
              <a:t>detect a disease</a:t>
            </a:r>
            <a:r>
              <a:rPr lang="en-US" sz="2400" dirty="0"/>
              <a:t>. Your model predicts either:</a:t>
            </a:r>
          </a:p>
          <a:p>
            <a:pPr marL="0" indent="0">
              <a:buNone/>
            </a:pPr>
            <a:r>
              <a:rPr lang="en-US" sz="2400" dirty="0"/>
              <a:t>✅ </a:t>
            </a:r>
            <a:r>
              <a:rPr lang="en-US" sz="2400" b="1" dirty="0"/>
              <a:t>Positive</a:t>
            </a:r>
            <a:r>
              <a:rPr lang="en-US" sz="2400" dirty="0"/>
              <a:t>: Patient has the disease</a:t>
            </a:r>
          </a:p>
          <a:p>
            <a:pPr marL="0" indent="0">
              <a:buNone/>
            </a:pPr>
            <a:r>
              <a:rPr lang="en-US" sz="2400" dirty="0"/>
              <a:t>❌ </a:t>
            </a:r>
            <a:r>
              <a:rPr lang="en-US" sz="2400" b="1" dirty="0"/>
              <a:t>Negative</a:t>
            </a:r>
            <a:r>
              <a:rPr lang="en-US" sz="2400" dirty="0"/>
              <a:t>: Patient does not have the disease</a:t>
            </a:r>
          </a:p>
          <a:p>
            <a:pPr marL="0" indent="0">
              <a:buNone/>
            </a:pPr>
            <a:r>
              <a:rPr lang="en-US" sz="2400" dirty="0"/>
              <a:t>Suppose after running tests on </a:t>
            </a:r>
            <a:r>
              <a:rPr lang="en-US" sz="2400" b="1" dirty="0"/>
              <a:t>100 people</a:t>
            </a:r>
            <a:r>
              <a:rPr lang="en-US" sz="2400" dirty="0"/>
              <a:t>, you get this </a:t>
            </a:r>
            <a:r>
              <a:rPr lang="en-US" sz="2400" b="1" dirty="0"/>
              <a:t>confusion matrix</a:t>
            </a:r>
            <a:r>
              <a:rPr lang="en-US" sz="2400" dirty="0"/>
              <a:t>:</a:t>
            </a:r>
          </a:p>
          <a:p>
            <a:pPr marL="0" indent="0">
              <a:buNone/>
            </a:pPr>
            <a:endParaRPr lang="en-IN" sz="2400" dirty="0"/>
          </a:p>
        </p:txBody>
      </p:sp>
      <p:graphicFrame>
        <p:nvGraphicFramePr>
          <p:cNvPr id="2" name="Table 1">
            <a:extLst>
              <a:ext uri="{FF2B5EF4-FFF2-40B4-BE49-F238E27FC236}">
                <a16:creationId xmlns:a16="http://schemas.microsoft.com/office/drawing/2014/main" id="{9B97DFF5-6A13-9245-EF20-F30E185E5317}"/>
              </a:ext>
            </a:extLst>
          </p:cNvPr>
          <p:cNvGraphicFramePr>
            <a:graphicFrameLocks noGrp="1"/>
          </p:cNvGraphicFramePr>
          <p:nvPr>
            <p:extLst>
              <p:ext uri="{D42A27DB-BD31-4B8C-83A1-F6EECF244321}">
                <p14:modId xmlns:p14="http://schemas.microsoft.com/office/powerpoint/2010/main" val="3973016605"/>
              </p:ext>
            </p:extLst>
          </p:nvPr>
        </p:nvGraphicFramePr>
        <p:xfrm>
          <a:off x="1195394" y="3223659"/>
          <a:ext cx="8543516" cy="2053420"/>
        </p:xfrm>
        <a:graphic>
          <a:graphicData uri="http://schemas.openxmlformats.org/drawingml/2006/table">
            <a:tbl>
              <a:tblPr firstRow="1" firstCol="1" bandRow="1">
                <a:tableStyleId>{5C22544A-7EE6-4342-B048-85BDC9FD1C3A}</a:tableStyleId>
              </a:tblPr>
              <a:tblGrid>
                <a:gridCol w="2847523">
                  <a:extLst>
                    <a:ext uri="{9D8B030D-6E8A-4147-A177-3AD203B41FA5}">
                      <a16:colId xmlns:a16="http://schemas.microsoft.com/office/drawing/2014/main" val="1590179383"/>
                    </a:ext>
                  </a:extLst>
                </a:gridCol>
                <a:gridCol w="2847523">
                  <a:extLst>
                    <a:ext uri="{9D8B030D-6E8A-4147-A177-3AD203B41FA5}">
                      <a16:colId xmlns:a16="http://schemas.microsoft.com/office/drawing/2014/main" val="712023370"/>
                    </a:ext>
                  </a:extLst>
                </a:gridCol>
                <a:gridCol w="2848470">
                  <a:extLst>
                    <a:ext uri="{9D8B030D-6E8A-4147-A177-3AD203B41FA5}">
                      <a16:colId xmlns:a16="http://schemas.microsoft.com/office/drawing/2014/main" val="3977062334"/>
                    </a:ext>
                  </a:extLst>
                </a:gridCol>
              </a:tblGrid>
              <a:tr h="637532">
                <a:tc>
                  <a:txBody>
                    <a:bodyPr/>
                    <a:lstStyle/>
                    <a:p>
                      <a:pPr>
                        <a:lnSpc>
                          <a:spcPct val="107000"/>
                        </a:lnSpc>
                        <a:spcAft>
                          <a:spcPts val="800"/>
                        </a:spcAft>
                        <a:buNone/>
                      </a:pPr>
                      <a:r>
                        <a:rPr lang="en-IN" sz="2400" kern="100">
                          <a:effectLst/>
                        </a:rPr>
                        <a:t> </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Actual Positive</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Actual Negative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541967854"/>
                  </a:ext>
                </a:extLst>
              </a:tr>
              <a:tr h="637532">
                <a:tc>
                  <a:txBody>
                    <a:bodyPr/>
                    <a:lstStyle/>
                    <a:p>
                      <a:pPr>
                        <a:lnSpc>
                          <a:spcPct val="107000"/>
                        </a:lnSpc>
                        <a:spcAft>
                          <a:spcPts val="800"/>
                        </a:spcAft>
                        <a:buNone/>
                      </a:pPr>
                      <a:r>
                        <a:rPr lang="en-IN" sz="2400" kern="100">
                          <a:effectLst/>
                        </a:rPr>
                        <a:t>Predicted Positive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TP = 40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FP = 10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412359913"/>
                  </a:ext>
                </a:extLst>
              </a:tr>
              <a:tr h="778356">
                <a:tc>
                  <a:txBody>
                    <a:bodyPr/>
                    <a:lstStyle/>
                    <a:p>
                      <a:pPr>
                        <a:lnSpc>
                          <a:spcPct val="107000"/>
                        </a:lnSpc>
                        <a:spcAft>
                          <a:spcPts val="800"/>
                        </a:spcAft>
                        <a:buNone/>
                      </a:pPr>
                      <a:r>
                        <a:rPr lang="en-IN" sz="2400" kern="100">
                          <a:effectLst/>
                        </a:rPr>
                        <a:t>Predicted Negative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FN = 20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TN = 30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550437484"/>
                  </a:ext>
                </a:extLst>
              </a:tr>
            </a:tbl>
          </a:graphicData>
        </a:graphic>
      </p:graphicFrame>
    </p:spTree>
    <p:extLst>
      <p:ext uri="{BB962C8B-B14F-4D97-AF65-F5344CB8AC3E}">
        <p14:creationId xmlns:p14="http://schemas.microsoft.com/office/powerpoint/2010/main" val="11083449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397AB-1B7C-9545-2D24-E95B54003D7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EE654-7B1A-4980-16F7-AECA2219D08B}"/>
              </a:ext>
            </a:extLst>
          </p:cNvPr>
          <p:cNvSpPr>
            <a:spLocks noGrp="1"/>
          </p:cNvSpPr>
          <p:nvPr>
            <p:ph idx="1"/>
          </p:nvPr>
        </p:nvSpPr>
        <p:spPr>
          <a:xfrm>
            <a:off x="702853" y="1046602"/>
            <a:ext cx="10900568" cy="5103827"/>
          </a:xfrm>
        </p:spPr>
        <p:txBody>
          <a:bodyPr>
            <a:normAutofit/>
          </a:bodyPr>
          <a:lstStyle/>
          <a:p>
            <a:pPr marL="0" indent="0">
              <a:buNone/>
            </a:pPr>
            <a:r>
              <a:rPr lang="en-IN" sz="2800" b="1" dirty="0"/>
              <a:t>Where:</a:t>
            </a:r>
          </a:p>
          <a:p>
            <a:r>
              <a:rPr lang="en-IN" sz="2800" b="1" dirty="0"/>
              <a:t>TP (True Positive)</a:t>
            </a:r>
            <a:r>
              <a:rPr lang="en-IN" sz="2800" dirty="0"/>
              <a:t>: Model </a:t>
            </a:r>
            <a:r>
              <a:rPr lang="en-IN" sz="2800" b="1" dirty="0">
                <a:solidFill>
                  <a:srgbClr val="C00000"/>
                </a:solidFill>
              </a:rPr>
              <a:t>correctly </a:t>
            </a:r>
            <a:r>
              <a:rPr lang="en-IN" sz="2800" b="1" dirty="0"/>
              <a:t>predicts</a:t>
            </a:r>
            <a:r>
              <a:rPr lang="en-IN" sz="2800" b="1" dirty="0">
                <a:solidFill>
                  <a:srgbClr val="C00000"/>
                </a:solidFill>
              </a:rPr>
              <a:t> </a:t>
            </a:r>
            <a:r>
              <a:rPr lang="en-IN" sz="2800" dirty="0"/>
              <a:t>disease (40)</a:t>
            </a:r>
          </a:p>
          <a:p>
            <a:r>
              <a:rPr lang="en-IN" sz="2800" b="1" dirty="0"/>
              <a:t>FP (False Positive)</a:t>
            </a:r>
            <a:r>
              <a:rPr lang="en-IN" sz="2800" dirty="0"/>
              <a:t>: Model </a:t>
            </a:r>
            <a:r>
              <a:rPr lang="en-IN" sz="2800" b="1" dirty="0">
                <a:solidFill>
                  <a:srgbClr val="C00000"/>
                </a:solidFill>
              </a:rPr>
              <a:t>wrongly </a:t>
            </a:r>
            <a:r>
              <a:rPr lang="en-IN" sz="2800" b="1" dirty="0"/>
              <a:t>predicts</a:t>
            </a:r>
            <a:r>
              <a:rPr lang="en-IN" sz="2800" b="1" dirty="0">
                <a:solidFill>
                  <a:srgbClr val="C00000"/>
                </a:solidFill>
              </a:rPr>
              <a:t> </a:t>
            </a:r>
            <a:r>
              <a:rPr lang="en-IN" sz="2800" dirty="0"/>
              <a:t>disease (10)</a:t>
            </a:r>
          </a:p>
          <a:p>
            <a:r>
              <a:rPr lang="en-IN" sz="2800" b="1" dirty="0"/>
              <a:t>FN (False Negative)</a:t>
            </a:r>
            <a:r>
              <a:rPr lang="en-IN" sz="2800" dirty="0"/>
              <a:t>: Model </a:t>
            </a:r>
            <a:r>
              <a:rPr lang="en-IN" sz="2800" b="1" dirty="0">
                <a:solidFill>
                  <a:srgbClr val="C00000"/>
                </a:solidFill>
              </a:rPr>
              <a:t>misses</a:t>
            </a:r>
            <a:r>
              <a:rPr lang="en-IN" sz="2800" dirty="0"/>
              <a:t> </a:t>
            </a:r>
            <a:r>
              <a:rPr lang="en-IN" sz="2800" b="1" dirty="0"/>
              <a:t>disease</a:t>
            </a:r>
            <a:r>
              <a:rPr lang="en-IN" sz="2800" dirty="0"/>
              <a:t> (20)</a:t>
            </a:r>
          </a:p>
          <a:p>
            <a:r>
              <a:rPr lang="en-IN" sz="2800" b="1" dirty="0"/>
              <a:t>TN (True Negative)</a:t>
            </a:r>
            <a:r>
              <a:rPr lang="en-IN" sz="2800" dirty="0"/>
              <a:t>: Model </a:t>
            </a:r>
            <a:r>
              <a:rPr lang="en-IN" sz="2800" b="1" dirty="0">
                <a:solidFill>
                  <a:srgbClr val="C00000"/>
                </a:solidFill>
              </a:rPr>
              <a:t>correctly says no disease </a:t>
            </a:r>
            <a:r>
              <a:rPr lang="en-IN" sz="2800" dirty="0"/>
              <a:t>(30)</a:t>
            </a:r>
          </a:p>
          <a:p>
            <a:pPr marL="0" indent="0">
              <a:buNone/>
            </a:pPr>
            <a:endParaRPr lang="en-IN" sz="2800" dirty="0"/>
          </a:p>
          <a:p>
            <a:pPr marL="0" indent="0">
              <a:buNone/>
            </a:pPr>
            <a:endParaRPr lang="en-IN" sz="2800" b="1" dirty="0"/>
          </a:p>
        </p:txBody>
      </p:sp>
    </p:spTree>
    <p:extLst>
      <p:ext uri="{BB962C8B-B14F-4D97-AF65-F5344CB8AC3E}">
        <p14:creationId xmlns:p14="http://schemas.microsoft.com/office/powerpoint/2010/main" val="32378907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AC3F9-A6A7-6045-7BF4-580C7A5F64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70A79-F4B9-FF92-5C4A-17483C608680}"/>
              </a:ext>
            </a:extLst>
          </p:cNvPr>
          <p:cNvSpPr>
            <a:spLocks noGrp="1"/>
          </p:cNvSpPr>
          <p:nvPr>
            <p:ph idx="1"/>
          </p:nvPr>
        </p:nvSpPr>
        <p:spPr>
          <a:xfrm>
            <a:off x="702853" y="620486"/>
            <a:ext cx="10900568" cy="5529943"/>
          </a:xfrm>
        </p:spPr>
        <p:txBody>
          <a:bodyPr>
            <a:normAutofit/>
          </a:bodyPr>
          <a:lstStyle/>
          <a:p>
            <a:pPr marL="0" indent="0">
              <a:buNone/>
            </a:pPr>
            <a:r>
              <a:rPr lang="en-IN" sz="2400" b="1" dirty="0"/>
              <a:t>Calculation:</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Meaning:</a:t>
            </a:r>
          </a:p>
          <a:p>
            <a:r>
              <a:rPr lang="en-US" sz="2400" b="1" dirty="0">
                <a:solidFill>
                  <a:srgbClr val="C00000"/>
                </a:solidFill>
              </a:rPr>
              <a:t>Percentage</a:t>
            </a:r>
            <a:r>
              <a:rPr lang="en-US" sz="2400" dirty="0"/>
              <a:t> </a:t>
            </a:r>
            <a:r>
              <a:rPr lang="en-US" sz="2400" b="1" dirty="0">
                <a:solidFill>
                  <a:srgbClr val="C00000"/>
                </a:solidFill>
              </a:rPr>
              <a:t>of</a:t>
            </a:r>
            <a:r>
              <a:rPr lang="en-US" sz="2400" dirty="0"/>
              <a:t> </a:t>
            </a:r>
            <a:r>
              <a:rPr lang="en-US" sz="2400" b="1" dirty="0">
                <a:solidFill>
                  <a:srgbClr val="0070C0"/>
                </a:solidFill>
              </a:rPr>
              <a:t>total </a:t>
            </a:r>
            <a:r>
              <a:rPr lang="en-US" sz="2400" b="1" dirty="0">
                <a:solidFill>
                  <a:srgbClr val="C00000"/>
                </a:solidFill>
              </a:rPr>
              <a:t>correct</a:t>
            </a:r>
            <a:r>
              <a:rPr lang="en-US" sz="2400" b="1" dirty="0">
                <a:solidFill>
                  <a:srgbClr val="0070C0"/>
                </a:solidFill>
              </a:rPr>
              <a:t> predictions</a:t>
            </a:r>
            <a:r>
              <a:rPr lang="en-US" sz="2400" dirty="0"/>
              <a:t>.</a:t>
            </a:r>
          </a:p>
          <a:p>
            <a:pPr marL="0" indent="0">
              <a:buNone/>
            </a:pPr>
            <a:r>
              <a:rPr lang="en-US" sz="2400" dirty="0"/>
              <a:t>✅ Good for </a:t>
            </a:r>
            <a:r>
              <a:rPr lang="en-US" sz="2400" b="1" dirty="0"/>
              <a:t>balanced datasets</a:t>
            </a:r>
            <a:r>
              <a:rPr lang="en-US" sz="2400" dirty="0"/>
              <a:t> (when classes are equally represented).</a:t>
            </a:r>
          </a:p>
          <a:p>
            <a:pPr marL="0" indent="0">
              <a:buNone/>
            </a:pPr>
            <a:r>
              <a:rPr lang="en-US" sz="2400" dirty="0"/>
              <a:t>❌ Can be </a:t>
            </a:r>
            <a:r>
              <a:rPr lang="en-US" sz="2400" b="1" dirty="0"/>
              <a:t>misleading in imbalanced datasets</a:t>
            </a:r>
            <a:r>
              <a:rPr lang="en-US" sz="2400" dirty="0"/>
              <a:t>.</a:t>
            </a:r>
          </a:p>
          <a:p>
            <a:pPr marL="0" indent="0">
              <a:buNone/>
            </a:pPr>
            <a:endParaRPr lang="en-IN" sz="2400" dirty="0"/>
          </a:p>
        </p:txBody>
      </p:sp>
      <p:pic>
        <p:nvPicPr>
          <p:cNvPr id="4" name="Picture 3">
            <a:extLst>
              <a:ext uri="{FF2B5EF4-FFF2-40B4-BE49-F238E27FC236}">
                <a16:creationId xmlns:a16="http://schemas.microsoft.com/office/drawing/2014/main" id="{A377177F-9532-7BEF-FD1A-D41E5424CDD9}"/>
              </a:ext>
            </a:extLst>
          </p:cNvPr>
          <p:cNvPicPr>
            <a:picLocks noChangeAspect="1"/>
          </p:cNvPicPr>
          <p:nvPr/>
        </p:nvPicPr>
        <p:blipFill>
          <a:blip r:embed="rId2"/>
          <a:srcRect l="5183"/>
          <a:stretch>
            <a:fillRect/>
          </a:stretch>
        </p:blipFill>
        <p:spPr>
          <a:xfrm>
            <a:off x="2291508" y="1258509"/>
            <a:ext cx="7233186" cy="1895238"/>
          </a:xfrm>
          <a:prstGeom prst="rect">
            <a:avLst/>
          </a:prstGeom>
        </p:spPr>
      </p:pic>
    </p:spTree>
    <p:extLst>
      <p:ext uri="{BB962C8B-B14F-4D97-AF65-F5344CB8AC3E}">
        <p14:creationId xmlns:p14="http://schemas.microsoft.com/office/powerpoint/2010/main" val="617157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78CB5-6460-1299-E866-F5268705323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732CFDC-D31F-2CBA-FFE5-FBDF5BDBDDD5}"/>
              </a:ext>
            </a:extLst>
          </p:cNvPr>
          <p:cNvSpPr txBox="1"/>
          <p:nvPr/>
        </p:nvSpPr>
        <p:spPr>
          <a:xfrm>
            <a:off x="985423" y="1029472"/>
            <a:ext cx="10894979" cy="4585871"/>
          </a:xfrm>
          <a:prstGeom prst="rect">
            <a:avLst/>
          </a:prstGeom>
          <a:noFill/>
        </p:spPr>
        <p:txBody>
          <a:bodyPr wrap="square">
            <a:spAutoFit/>
          </a:bodyPr>
          <a:lstStyle/>
          <a:p>
            <a:r>
              <a:rPr lang="en-US" sz="2800" b="1" dirty="0"/>
              <a:t>🔁 Regression Contrast with Classification:</a:t>
            </a:r>
          </a:p>
          <a:p>
            <a:r>
              <a:rPr lang="en-US" sz="2400" dirty="0"/>
              <a:t>In classification, the outputs are </a:t>
            </a:r>
            <a:r>
              <a:rPr lang="en-US" sz="2400" b="1" dirty="0">
                <a:solidFill>
                  <a:srgbClr val="C00000"/>
                </a:solidFill>
              </a:rPr>
              <a:t>discrete categories</a:t>
            </a:r>
            <a:r>
              <a:rPr lang="en-US" sz="2400" dirty="0"/>
              <a:t>, like:</a:t>
            </a:r>
          </a:p>
          <a:p>
            <a:pPr marL="800100" lvl="1" indent="-342900">
              <a:buFont typeface="Arial" panose="020B0604020202020204" pitchFamily="34" charset="0"/>
              <a:buChar char="•"/>
            </a:pPr>
            <a:r>
              <a:rPr lang="en-US" sz="2400" dirty="0"/>
              <a:t>"Pass" or "Fail"</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"Spam" or "Not Spam"</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"Dog", "Cat", or "Bird"</a:t>
            </a:r>
          </a:p>
          <a:p>
            <a:endParaRPr lang="en-US" sz="2400" dirty="0"/>
          </a:p>
          <a:p>
            <a:r>
              <a:rPr lang="en-US" sz="2400" dirty="0"/>
              <a:t>Whereas in regression, the goal is to predict </a:t>
            </a:r>
            <a:r>
              <a:rPr lang="en-US" sz="2400" b="1" dirty="0">
                <a:solidFill>
                  <a:srgbClr val="C00000"/>
                </a:solidFill>
              </a:rPr>
              <a:t>a number</a:t>
            </a:r>
            <a:r>
              <a:rPr lang="en-US" sz="2400" dirty="0"/>
              <a:t>, like:</a:t>
            </a:r>
          </a:p>
          <a:p>
            <a:pPr marL="800100" lvl="1" indent="-342900">
              <a:buFont typeface="Arial" panose="020B0604020202020204" pitchFamily="34" charset="0"/>
              <a:buChar char="•"/>
            </a:pPr>
            <a:r>
              <a:rPr lang="en-US" sz="2400" dirty="0"/>
              <a:t>88.4 marks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₹56,789.25 income</a:t>
            </a:r>
          </a:p>
        </p:txBody>
      </p:sp>
    </p:spTree>
    <p:extLst>
      <p:ext uri="{BB962C8B-B14F-4D97-AF65-F5344CB8AC3E}">
        <p14:creationId xmlns:p14="http://schemas.microsoft.com/office/powerpoint/2010/main" val="23898830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D8EAA-C0D1-C7B2-43FA-92D65C12B92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B834B3-23D7-ED65-C9AD-DF77BA32CBCC}"/>
              </a:ext>
            </a:extLst>
          </p:cNvPr>
          <p:cNvSpPr>
            <a:spLocks noGrp="1"/>
          </p:cNvSpPr>
          <p:nvPr>
            <p:ph idx="1"/>
          </p:nvPr>
        </p:nvSpPr>
        <p:spPr>
          <a:xfrm>
            <a:off x="724886" y="694063"/>
            <a:ext cx="10900568" cy="5797889"/>
          </a:xfrm>
        </p:spPr>
        <p:txBody>
          <a:bodyPr>
            <a:normAutofit/>
          </a:bodyPr>
          <a:lstStyle/>
          <a:p>
            <a:pPr marL="0" indent="0">
              <a:buNone/>
            </a:pPr>
            <a:r>
              <a:rPr lang="en-US" sz="3200" b="1" dirty="0"/>
              <a:t>🎯 2. Precision</a:t>
            </a:r>
          </a:p>
          <a:p>
            <a:pPr marL="0" indent="0">
              <a:buNone/>
            </a:pPr>
            <a:r>
              <a:rPr lang="en-US" sz="2400" b="1" dirty="0"/>
              <a:t>🧠 Definition: </a:t>
            </a:r>
            <a:r>
              <a:rPr lang="en-US" sz="2400" dirty="0"/>
              <a:t>Precision is the </a:t>
            </a:r>
            <a:r>
              <a:rPr lang="en-US" sz="2400" b="1" dirty="0">
                <a:solidFill>
                  <a:srgbClr val="C00000"/>
                </a:solidFill>
              </a:rPr>
              <a:t>ratio of </a:t>
            </a:r>
            <a:r>
              <a:rPr lang="en-US" sz="2400" b="1" dirty="0">
                <a:solidFill>
                  <a:srgbClr val="0070C0"/>
                </a:solidFill>
              </a:rPr>
              <a:t>correctly</a:t>
            </a:r>
            <a:r>
              <a:rPr lang="en-US" sz="2400" dirty="0"/>
              <a:t> </a:t>
            </a:r>
            <a:r>
              <a:rPr lang="en-US" sz="2400" b="1" dirty="0">
                <a:solidFill>
                  <a:srgbClr val="0070C0"/>
                </a:solidFill>
              </a:rPr>
              <a:t>predicted</a:t>
            </a:r>
            <a:r>
              <a:rPr lang="en-US" sz="2400" dirty="0"/>
              <a:t> </a:t>
            </a:r>
            <a:r>
              <a:rPr lang="en-US" sz="2400" b="1" dirty="0">
                <a:solidFill>
                  <a:srgbClr val="0070C0"/>
                </a:solidFill>
              </a:rPr>
              <a:t>positive</a:t>
            </a:r>
            <a:r>
              <a:rPr lang="en-US" sz="2400" dirty="0"/>
              <a:t> </a:t>
            </a:r>
            <a:r>
              <a:rPr lang="en-US" sz="2400" b="1" dirty="0">
                <a:solidFill>
                  <a:srgbClr val="0070C0"/>
                </a:solidFill>
              </a:rPr>
              <a:t>observations</a:t>
            </a:r>
            <a:r>
              <a:rPr lang="en-US" sz="2400" dirty="0"/>
              <a:t> to the </a:t>
            </a:r>
            <a:r>
              <a:rPr lang="en-US" sz="2400" b="1" dirty="0">
                <a:solidFill>
                  <a:srgbClr val="0070C0"/>
                </a:solidFill>
              </a:rPr>
              <a:t>total predicted positives</a:t>
            </a:r>
            <a:r>
              <a:rPr lang="en-US" sz="2400" dirty="0"/>
              <a:t>.</a:t>
            </a:r>
          </a:p>
          <a:p>
            <a:pPr marL="0" indent="0">
              <a:buNone/>
            </a:pPr>
            <a:endParaRPr lang="en-US" sz="800" dirty="0"/>
          </a:p>
          <a:p>
            <a:pPr marL="0" indent="0">
              <a:buNone/>
            </a:pPr>
            <a:r>
              <a:rPr lang="en-US" sz="2400" b="1" dirty="0"/>
              <a:t>📘 Explanation:</a:t>
            </a:r>
          </a:p>
          <a:p>
            <a:pPr marL="0" indent="0">
              <a:buNone/>
            </a:pPr>
            <a:r>
              <a:rPr lang="en-US" sz="2400" b="1" dirty="0"/>
              <a:t>It answers:</a:t>
            </a:r>
          </a:p>
          <a:p>
            <a:pPr marL="0" indent="0">
              <a:buNone/>
            </a:pPr>
            <a:r>
              <a:rPr lang="en-US" sz="2400" b="1" dirty="0">
                <a:solidFill>
                  <a:srgbClr val="002060"/>
                </a:solidFill>
              </a:rPr>
              <a:t>“Out of everything the model labeled as positive, how many actually were?”</a:t>
            </a:r>
          </a:p>
          <a:p>
            <a:pPr marL="0" indent="0">
              <a:buNone/>
            </a:pPr>
            <a:r>
              <a:rPr lang="en-US" sz="2400" dirty="0"/>
              <a:t>This is crucial when </a:t>
            </a:r>
            <a:r>
              <a:rPr lang="en-US" sz="2400" b="1" dirty="0">
                <a:solidFill>
                  <a:srgbClr val="C00000"/>
                </a:solidFill>
              </a:rPr>
              <a:t>false positives </a:t>
            </a:r>
            <a:r>
              <a:rPr lang="en-US" sz="2400" b="1" dirty="0">
                <a:solidFill>
                  <a:srgbClr val="002060"/>
                </a:solidFill>
              </a:rPr>
              <a:t>are more dangerous </a:t>
            </a:r>
            <a:r>
              <a:rPr lang="en-US" sz="2400" dirty="0"/>
              <a:t>than </a:t>
            </a:r>
            <a:r>
              <a:rPr lang="en-US" sz="2400" b="1" dirty="0">
                <a:solidFill>
                  <a:srgbClr val="C00000"/>
                </a:solidFill>
              </a:rPr>
              <a:t>false negatives</a:t>
            </a:r>
            <a:r>
              <a:rPr lang="en-US" sz="2400" dirty="0"/>
              <a:t>.</a:t>
            </a:r>
          </a:p>
          <a:p>
            <a:pPr marL="0" indent="0">
              <a:buNone/>
            </a:pPr>
            <a:endParaRPr lang="en-US" sz="2400" dirty="0"/>
          </a:p>
          <a:p>
            <a:pPr marL="0" indent="0">
              <a:buNone/>
            </a:pPr>
            <a:r>
              <a:rPr lang="en-US" sz="2800" b="1" dirty="0"/>
              <a:t>🔍 Example: </a:t>
            </a:r>
          </a:p>
          <a:p>
            <a:pPr marL="0" indent="0">
              <a:buNone/>
            </a:pPr>
            <a:r>
              <a:rPr lang="en-US" sz="2400" dirty="0"/>
              <a:t>In </a:t>
            </a:r>
            <a:r>
              <a:rPr lang="en-US" sz="2400" b="1" dirty="0">
                <a:solidFill>
                  <a:srgbClr val="C00000"/>
                </a:solidFill>
              </a:rPr>
              <a:t>spam detection</a:t>
            </a:r>
            <a:r>
              <a:rPr lang="en-US" sz="2400" dirty="0"/>
              <a:t>, </a:t>
            </a:r>
            <a:r>
              <a:rPr lang="en-US" sz="2400" b="1" dirty="0"/>
              <a:t>high precision means </a:t>
            </a:r>
            <a:r>
              <a:rPr lang="en-US" sz="2400" b="1" dirty="0">
                <a:solidFill>
                  <a:srgbClr val="002060"/>
                </a:solidFill>
              </a:rPr>
              <a:t>most emails marked as spam are actually spam </a:t>
            </a:r>
            <a:r>
              <a:rPr lang="en-US" sz="2400" dirty="0"/>
              <a:t>(you don’t lose important emails).</a:t>
            </a:r>
            <a:endParaRPr lang="en-IN" sz="2400" dirty="0"/>
          </a:p>
        </p:txBody>
      </p:sp>
    </p:spTree>
    <p:extLst>
      <p:ext uri="{BB962C8B-B14F-4D97-AF65-F5344CB8AC3E}">
        <p14:creationId xmlns:p14="http://schemas.microsoft.com/office/powerpoint/2010/main" val="10715471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13F58-7207-E471-2282-D9A007840A0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57BAE5-E885-1DEF-B7DE-04627F8B53E9}"/>
              </a:ext>
            </a:extLst>
          </p:cNvPr>
          <p:cNvSpPr>
            <a:spLocks noGrp="1"/>
          </p:cNvSpPr>
          <p:nvPr>
            <p:ph type="title"/>
          </p:nvPr>
        </p:nvSpPr>
        <p:spPr>
          <a:xfrm>
            <a:off x="777240" y="365125"/>
            <a:ext cx="10659110" cy="1325563"/>
          </a:xfrm>
        </p:spPr>
        <p:txBody>
          <a:bodyPr anchor="ctr">
            <a:normAutofit/>
          </a:bodyPr>
          <a:lstStyle/>
          <a:p>
            <a:pPr marL="0" indent="0">
              <a:buNone/>
            </a:pPr>
            <a:r>
              <a:rPr lang="en-IN" dirty="0"/>
              <a:t>📊 </a:t>
            </a:r>
            <a:r>
              <a:rPr lang="en-IN" b="1" dirty="0"/>
              <a:t>Formula</a:t>
            </a:r>
            <a:r>
              <a:rPr lang="en-IN" dirty="0"/>
              <a:t>:</a:t>
            </a:r>
          </a:p>
        </p:txBody>
      </p:sp>
      <p:pic>
        <p:nvPicPr>
          <p:cNvPr id="4" name="Picture 3">
            <a:extLst>
              <a:ext uri="{FF2B5EF4-FFF2-40B4-BE49-F238E27FC236}">
                <a16:creationId xmlns:a16="http://schemas.microsoft.com/office/drawing/2014/main" id="{01D7D8BB-9ABD-7075-2528-773BA0FB3C8C}"/>
              </a:ext>
            </a:extLst>
          </p:cNvPr>
          <p:cNvPicPr>
            <a:picLocks noChangeAspect="1"/>
          </p:cNvPicPr>
          <p:nvPr/>
        </p:nvPicPr>
        <p:blipFill>
          <a:blip r:embed="rId2"/>
          <a:stretch>
            <a:fillRect/>
          </a:stretch>
        </p:blipFill>
        <p:spPr>
          <a:xfrm>
            <a:off x="777240" y="2229850"/>
            <a:ext cx="10659110" cy="2398300"/>
          </a:xfrm>
          <a:prstGeom prst="rect">
            <a:avLst/>
          </a:prstGeom>
          <a:noFill/>
        </p:spPr>
      </p:pic>
    </p:spTree>
    <p:extLst>
      <p:ext uri="{BB962C8B-B14F-4D97-AF65-F5344CB8AC3E}">
        <p14:creationId xmlns:p14="http://schemas.microsoft.com/office/powerpoint/2010/main" val="32443454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49AEB-BD6E-7859-B798-94C46F6279A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9983F5-CFFE-5A97-B850-4007A98E3734}"/>
              </a:ext>
            </a:extLst>
          </p:cNvPr>
          <p:cNvSpPr>
            <a:spLocks noGrp="1"/>
          </p:cNvSpPr>
          <p:nvPr>
            <p:ph idx="1"/>
          </p:nvPr>
        </p:nvSpPr>
        <p:spPr>
          <a:xfrm>
            <a:off x="702853" y="620486"/>
            <a:ext cx="10900568" cy="5529943"/>
          </a:xfrm>
        </p:spPr>
        <p:txBody>
          <a:bodyPr>
            <a:normAutofit/>
          </a:bodyPr>
          <a:lstStyle/>
          <a:p>
            <a:pPr marL="0" indent="0">
              <a:buNone/>
            </a:pPr>
            <a:r>
              <a:rPr lang="en-IN" sz="3600" b="1" dirty="0">
                <a:latin typeface="+mj-lt"/>
                <a:ea typeface="+mj-ea"/>
                <a:cs typeface="+mj-cs"/>
              </a:rPr>
              <a:t>Calculation:</a:t>
            </a:r>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r>
              <a:rPr lang="en-US" sz="2400" b="1" dirty="0"/>
              <a:t>Meaning:</a:t>
            </a:r>
          </a:p>
          <a:p>
            <a:pPr marL="0" indent="0">
              <a:buNone/>
            </a:pPr>
            <a:r>
              <a:rPr lang="en-US" sz="2400" b="1" dirty="0">
                <a:solidFill>
                  <a:srgbClr val="002060"/>
                </a:solidFill>
              </a:rPr>
              <a:t>Out of all predicted positives</a:t>
            </a:r>
            <a:r>
              <a:rPr lang="en-US" sz="2400" dirty="0"/>
              <a:t>, </a:t>
            </a:r>
            <a:r>
              <a:rPr lang="en-US" sz="2400" b="1" dirty="0">
                <a:solidFill>
                  <a:srgbClr val="C00000"/>
                </a:solidFill>
              </a:rPr>
              <a:t>how many were actually positive</a:t>
            </a:r>
            <a:r>
              <a:rPr lang="en-US" sz="2400" dirty="0"/>
              <a:t>?</a:t>
            </a:r>
          </a:p>
          <a:p>
            <a:pPr marL="0" indent="0">
              <a:buNone/>
            </a:pPr>
            <a:r>
              <a:rPr lang="en-US" sz="2400" dirty="0"/>
              <a:t>✅ Important when </a:t>
            </a:r>
            <a:r>
              <a:rPr lang="en-US" sz="2400" b="1" dirty="0">
                <a:solidFill>
                  <a:srgbClr val="002060"/>
                </a:solidFill>
              </a:rPr>
              <a:t>false positives are costly </a:t>
            </a:r>
            <a:r>
              <a:rPr lang="en-US" sz="2400" dirty="0"/>
              <a:t>(e.g., spam detection).</a:t>
            </a:r>
            <a:endParaRPr lang="en-IN" sz="2400" dirty="0"/>
          </a:p>
        </p:txBody>
      </p:sp>
      <p:pic>
        <p:nvPicPr>
          <p:cNvPr id="4" name="Picture 3">
            <a:extLst>
              <a:ext uri="{FF2B5EF4-FFF2-40B4-BE49-F238E27FC236}">
                <a16:creationId xmlns:a16="http://schemas.microsoft.com/office/drawing/2014/main" id="{006C73FA-6391-E0EE-A02C-C645816956AC}"/>
              </a:ext>
            </a:extLst>
          </p:cNvPr>
          <p:cNvPicPr>
            <a:picLocks noChangeAspect="1"/>
          </p:cNvPicPr>
          <p:nvPr/>
        </p:nvPicPr>
        <p:blipFill>
          <a:blip r:embed="rId2"/>
          <a:stretch>
            <a:fillRect/>
          </a:stretch>
        </p:blipFill>
        <p:spPr>
          <a:xfrm>
            <a:off x="2516301" y="1712259"/>
            <a:ext cx="5552615" cy="1614835"/>
          </a:xfrm>
          <a:prstGeom prst="rect">
            <a:avLst/>
          </a:prstGeom>
        </p:spPr>
      </p:pic>
    </p:spTree>
    <p:extLst>
      <p:ext uri="{BB962C8B-B14F-4D97-AF65-F5344CB8AC3E}">
        <p14:creationId xmlns:p14="http://schemas.microsoft.com/office/powerpoint/2010/main" val="25252859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ECB6D-E76B-27D7-2124-F24A0CEA7BF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D6FF68-E241-B3BC-F0A1-C9A60F281727}"/>
              </a:ext>
            </a:extLst>
          </p:cNvPr>
          <p:cNvSpPr>
            <a:spLocks noGrp="1"/>
          </p:cNvSpPr>
          <p:nvPr>
            <p:ph idx="1"/>
          </p:nvPr>
        </p:nvSpPr>
        <p:spPr>
          <a:xfrm>
            <a:off x="702853" y="892366"/>
            <a:ext cx="10900568" cy="5258063"/>
          </a:xfrm>
        </p:spPr>
        <p:txBody>
          <a:bodyPr>
            <a:normAutofit/>
          </a:bodyPr>
          <a:lstStyle/>
          <a:p>
            <a:pPr marL="0" indent="0">
              <a:buNone/>
            </a:pPr>
            <a:r>
              <a:rPr lang="en-US" sz="2800" b="1" dirty="0"/>
              <a:t>🔍 3. Recall (</a:t>
            </a:r>
            <a:r>
              <a:rPr lang="en-US" sz="2800" b="1" dirty="0" err="1"/>
              <a:t>a.k.a</a:t>
            </a:r>
            <a:r>
              <a:rPr lang="en-US" sz="2800" b="1" dirty="0"/>
              <a:t> Sensitivity or True Positive Rate)</a:t>
            </a:r>
          </a:p>
          <a:p>
            <a:pPr marL="0" indent="0">
              <a:buNone/>
            </a:pPr>
            <a:r>
              <a:rPr lang="en-US" sz="2400" b="1" dirty="0"/>
              <a:t>🧠 Definition: </a:t>
            </a:r>
            <a:r>
              <a:rPr lang="en-US" sz="2400" dirty="0"/>
              <a:t>Recall is the </a:t>
            </a:r>
            <a:r>
              <a:rPr lang="en-US" sz="2400" b="1" dirty="0">
                <a:solidFill>
                  <a:srgbClr val="C00000"/>
                </a:solidFill>
              </a:rPr>
              <a:t>ratio of </a:t>
            </a:r>
            <a:r>
              <a:rPr lang="en-US" sz="2400" b="1" dirty="0">
                <a:solidFill>
                  <a:srgbClr val="0070C0"/>
                </a:solidFill>
              </a:rPr>
              <a:t>correctly</a:t>
            </a:r>
            <a:r>
              <a:rPr lang="en-US" sz="2400" dirty="0"/>
              <a:t> </a:t>
            </a:r>
            <a:r>
              <a:rPr lang="en-US" sz="2400" b="1" dirty="0">
                <a:solidFill>
                  <a:srgbClr val="0070C0"/>
                </a:solidFill>
              </a:rPr>
              <a:t>predicted</a:t>
            </a:r>
            <a:r>
              <a:rPr lang="en-US" sz="2400" dirty="0"/>
              <a:t> </a:t>
            </a:r>
            <a:r>
              <a:rPr lang="en-US" sz="2400" b="1" dirty="0">
                <a:solidFill>
                  <a:srgbClr val="0070C0"/>
                </a:solidFill>
              </a:rPr>
              <a:t>positive</a:t>
            </a:r>
            <a:r>
              <a:rPr lang="en-US" sz="2400" dirty="0"/>
              <a:t> </a:t>
            </a:r>
            <a:r>
              <a:rPr lang="en-US" sz="2400" b="1" dirty="0">
                <a:solidFill>
                  <a:srgbClr val="0070C0"/>
                </a:solidFill>
              </a:rPr>
              <a:t>observations</a:t>
            </a:r>
            <a:r>
              <a:rPr lang="en-US" sz="2400" dirty="0"/>
              <a:t> to </a:t>
            </a:r>
            <a:r>
              <a:rPr lang="en-US" sz="2400" b="1" dirty="0">
                <a:solidFill>
                  <a:srgbClr val="0070C0"/>
                </a:solidFill>
              </a:rPr>
              <a:t>all actual positives.</a:t>
            </a:r>
          </a:p>
          <a:p>
            <a:pPr marL="0" indent="0">
              <a:buNone/>
            </a:pPr>
            <a:endParaRPr lang="en-US" sz="2400" dirty="0"/>
          </a:p>
          <a:p>
            <a:pPr marL="0" indent="0">
              <a:buNone/>
            </a:pPr>
            <a:r>
              <a:rPr lang="en-US" sz="2400" b="1" dirty="0"/>
              <a:t>📘 Explanation:</a:t>
            </a:r>
          </a:p>
          <a:p>
            <a:pPr marL="0" indent="0">
              <a:buNone/>
            </a:pPr>
            <a:r>
              <a:rPr lang="en-US" sz="2400" dirty="0"/>
              <a:t>It answers:</a:t>
            </a:r>
          </a:p>
          <a:p>
            <a:pPr marL="0" indent="0">
              <a:buNone/>
            </a:pPr>
            <a:r>
              <a:rPr lang="en-US" sz="2400" b="1" dirty="0">
                <a:solidFill>
                  <a:srgbClr val="002060"/>
                </a:solidFill>
              </a:rPr>
              <a:t>“Out of all actual positive cases, how many did the model correctly identify?”</a:t>
            </a:r>
          </a:p>
          <a:p>
            <a:pPr marL="0" indent="0">
              <a:buNone/>
            </a:pPr>
            <a:endParaRPr lang="en-US" sz="2400" dirty="0"/>
          </a:p>
          <a:p>
            <a:pPr marL="0" indent="0">
              <a:buNone/>
            </a:pPr>
            <a:r>
              <a:rPr lang="en-US" sz="2400" dirty="0"/>
              <a:t>This is critical when </a:t>
            </a:r>
            <a:r>
              <a:rPr lang="en-US" sz="2400" b="1" dirty="0">
                <a:solidFill>
                  <a:srgbClr val="C00000"/>
                </a:solidFill>
              </a:rPr>
              <a:t>missing</a:t>
            </a:r>
            <a:r>
              <a:rPr lang="en-US" sz="2400" b="1" dirty="0">
                <a:solidFill>
                  <a:srgbClr val="002060"/>
                </a:solidFill>
              </a:rPr>
              <a:t> a positive case is costly</a:t>
            </a:r>
            <a:r>
              <a:rPr lang="en-US" sz="2400" dirty="0"/>
              <a:t>, like in </a:t>
            </a:r>
            <a:r>
              <a:rPr lang="en-US" sz="2400" b="1" dirty="0">
                <a:solidFill>
                  <a:srgbClr val="C00000"/>
                </a:solidFill>
              </a:rPr>
              <a:t>medical diagnoses</a:t>
            </a:r>
            <a:r>
              <a:rPr lang="en-US" sz="2400" dirty="0"/>
              <a:t>.</a:t>
            </a:r>
          </a:p>
          <a:p>
            <a:pPr marL="0" indent="0">
              <a:buNone/>
            </a:pPr>
            <a:endParaRPr lang="en-US" sz="2400" dirty="0"/>
          </a:p>
          <a:p>
            <a:pPr marL="0" indent="0">
              <a:buNone/>
            </a:pPr>
            <a:endParaRPr lang="en-IN" sz="2400" dirty="0"/>
          </a:p>
        </p:txBody>
      </p:sp>
    </p:spTree>
    <p:extLst>
      <p:ext uri="{BB962C8B-B14F-4D97-AF65-F5344CB8AC3E}">
        <p14:creationId xmlns:p14="http://schemas.microsoft.com/office/powerpoint/2010/main" val="37453754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1826C-E718-7083-350D-3411C6D119B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706642-7BEA-4A5A-2E81-EBA90CA8E045}"/>
              </a:ext>
            </a:extLst>
          </p:cNvPr>
          <p:cNvSpPr>
            <a:spLocks noGrp="1"/>
          </p:cNvSpPr>
          <p:nvPr>
            <p:ph type="title"/>
          </p:nvPr>
        </p:nvSpPr>
        <p:spPr>
          <a:xfrm>
            <a:off x="689105" y="783766"/>
            <a:ext cx="10659110" cy="1325563"/>
          </a:xfrm>
        </p:spPr>
        <p:txBody>
          <a:bodyPr anchor="ctr">
            <a:normAutofit/>
          </a:bodyPr>
          <a:lstStyle/>
          <a:p>
            <a:pPr marL="0" indent="0">
              <a:buNone/>
            </a:pPr>
            <a:r>
              <a:rPr lang="en-US" b="1" dirty="0"/>
              <a:t>📊 Formula:</a:t>
            </a:r>
          </a:p>
        </p:txBody>
      </p:sp>
      <p:pic>
        <p:nvPicPr>
          <p:cNvPr id="4" name="Picture 3">
            <a:extLst>
              <a:ext uri="{FF2B5EF4-FFF2-40B4-BE49-F238E27FC236}">
                <a16:creationId xmlns:a16="http://schemas.microsoft.com/office/drawing/2014/main" id="{DE7D2D26-EF0C-213F-C1B5-91E2F4E15CB9}"/>
              </a:ext>
            </a:extLst>
          </p:cNvPr>
          <p:cNvPicPr>
            <a:picLocks noChangeAspect="1"/>
          </p:cNvPicPr>
          <p:nvPr/>
        </p:nvPicPr>
        <p:blipFill>
          <a:blip r:embed="rId2"/>
          <a:stretch>
            <a:fillRect/>
          </a:stretch>
        </p:blipFill>
        <p:spPr>
          <a:xfrm>
            <a:off x="777240" y="2815469"/>
            <a:ext cx="10659110" cy="2371650"/>
          </a:xfrm>
          <a:prstGeom prst="rect">
            <a:avLst/>
          </a:prstGeom>
          <a:noFill/>
        </p:spPr>
      </p:pic>
    </p:spTree>
    <p:extLst>
      <p:ext uri="{BB962C8B-B14F-4D97-AF65-F5344CB8AC3E}">
        <p14:creationId xmlns:p14="http://schemas.microsoft.com/office/powerpoint/2010/main" val="24174884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9645D-1B88-DF57-84C7-AACB6FF74D6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6D9D57-522E-D51F-6391-9293300099F7}"/>
              </a:ext>
            </a:extLst>
          </p:cNvPr>
          <p:cNvSpPr>
            <a:spLocks noGrp="1"/>
          </p:cNvSpPr>
          <p:nvPr>
            <p:ph idx="1"/>
          </p:nvPr>
        </p:nvSpPr>
        <p:spPr>
          <a:xfrm>
            <a:off x="702853" y="620486"/>
            <a:ext cx="10900568" cy="5529943"/>
          </a:xfrm>
        </p:spPr>
        <p:txBody>
          <a:bodyPr>
            <a:normAutofit/>
          </a:bodyPr>
          <a:lstStyle/>
          <a:p>
            <a:pPr marL="0" indent="0">
              <a:buNone/>
            </a:pPr>
            <a:r>
              <a:rPr lang="en-IN" sz="2800" b="1" dirty="0"/>
              <a:t>Calculation</a:t>
            </a:r>
            <a:r>
              <a:rPr lang="en-IN" sz="2400" b="1" dirty="0"/>
              <a:t>:</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US" sz="2400" b="1" dirty="0"/>
          </a:p>
          <a:p>
            <a:pPr marL="0" indent="0">
              <a:buNone/>
            </a:pPr>
            <a:r>
              <a:rPr lang="en-US" sz="2400" b="1" dirty="0"/>
              <a:t>Meaning:</a:t>
            </a:r>
          </a:p>
          <a:p>
            <a:pPr marL="0" indent="0">
              <a:buNone/>
            </a:pPr>
            <a:r>
              <a:rPr lang="en-US" sz="2400" dirty="0"/>
              <a:t>Out of all actual positives, how many did the model catch?</a:t>
            </a:r>
          </a:p>
          <a:p>
            <a:pPr marL="0" indent="0">
              <a:buNone/>
            </a:pPr>
            <a:r>
              <a:rPr lang="en-US" sz="2400" dirty="0"/>
              <a:t>✅ Important when </a:t>
            </a:r>
            <a:r>
              <a:rPr lang="en-US" sz="2400" b="1" dirty="0"/>
              <a:t>false negatives are costly</a:t>
            </a:r>
            <a:r>
              <a:rPr lang="en-US" sz="2400" dirty="0"/>
              <a:t> (e.g., disease detection).</a:t>
            </a:r>
          </a:p>
          <a:p>
            <a:pPr marL="0" indent="0">
              <a:buNone/>
            </a:pPr>
            <a:endParaRPr lang="en-IN" sz="2400" dirty="0"/>
          </a:p>
        </p:txBody>
      </p:sp>
      <p:pic>
        <p:nvPicPr>
          <p:cNvPr id="4" name="Picture 3">
            <a:extLst>
              <a:ext uri="{FF2B5EF4-FFF2-40B4-BE49-F238E27FC236}">
                <a16:creationId xmlns:a16="http://schemas.microsoft.com/office/drawing/2014/main" id="{52C717D3-BFF1-833B-235E-10CC1EADACB9}"/>
              </a:ext>
            </a:extLst>
          </p:cNvPr>
          <p:cNvPicPr>
            <a:picLocks noChangeAspect="1"/>
          </p:cNvPicPr>
          <p:nvPr/>
        </p:nvPicPr>
        <p:blipFill>
          <a:blip r:embed="rId2"/>
          <a:srcRect t="11490"/>
          <a:stretch>
            <a:fillRect/>
          </a:stretch>
        </p:blipFill>
        <p:spPr>
          <a:xfrm>
            <a:off x="2484337" y="1410158"/>
            <a:ext cx="6980952" cy="1652184"/>
          </a:xfrm>
          <a:prstGeom prst="rect">
            <a:avLst/>
          </a:prstGeom>
        </p:spPr>
      </p:pic>
    </p:spTree>
    <p:extLst>
      <p:ext uri="{BB962C8B-B14F-4D97-AF65-F5344CB8AC3E}">
        <p14:creationId xmlns:p14="http://schemas.microsoft.com/office/powerpoint/2010/main" val="6124591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2D409-7867-54CB-B7CD-251227CB0EE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C8B3A5-4E3D-4E6F-4739-BD3E08321AFD}"/>
              </a:ext>
            </a:extLst>
          </p:cNvPr>
          <p:cNvSpPr>
            <a:spLocks noGrp="1"/>
          </p:cNvSpPr>
          <p:nvPr>
            <p:ph idx="1"/>
          </p:nvPr>
        </p:nvSpPr>
        <p:spPr>
          <a:xfrm>
            <a:off x="702853" y="620486"/>
            <a:ext cx="10900568" cy="5529943"/>
          </a:xfrm>
        </p:spPr>
        <p:txBody>
          <a:bodyPr>
            <a:normAutofit/>
          </a:bodyPr>
          <a:lstStyle/>
          <a:p>
            <a:pPr marL="0" indent="0">
              <a:buNone/>
            </a:pPr>
            <a:r>
              <a:rPr lang="en-US" sz="3200" b="1" dirty="0"/>
              <a:t>⚖️ 4. F1 Score</a:t>
            </a:r>
          </a:p>
          <a:p>
            <a:pPr marL="0" indent="0">
              <a:buNone/>
            </a:pPr>
            <a:r>
              <a:rPr lang="en-US" sz="2400" b="1" dirty="0"/>
              <a:t>🧠 Definition: F1-Score</a:t>
            </a:r>
            <a:r>
              <a:rPr lang="en-US" sz="2400" dirty="0"/>
              <a:t> is the </a:t>
            </a:r>
            <a:r>
              <a:rPr lang="en-US" sz="2400" b="1" dirty="0"/>
              <a:t>harmonic mean</a:t>
            </a:r>
            <a:r>
              <a:rPr lang="en-US" sz="2400" dirty="0"/>
              <a:t> of precision and recall.</a:t>
            </a:r>
          </a:p>
          <a:p>
            <a:pPr marL="0" indent="0">
              <a:buNone/>
            </a:pPr>
            <a:endParaRPr lang="en-US" sz="2400" b="1" dirty="0"/>
          </a:p>
          <a:p>
            <a:pPr marL="0" indent="0">
              <a:buNone/>
            </a:pPr>
            <a:r>
              <a:rPr lang="en-US" sz="2800" b="1" dirty="0"/>
              <a:t>📘 Explanation:</a:t>
            </a:r>
          </a:p>
          <a:p>
            <a:pPr marL="0" indent="0">
              <a:buNone/>
            </a:pPr>
            <a:r>
              <a:rPr lang="en-US" sz="2400" dirty="0"/>
              <a:t>It </a:t>
            </a:r>
            <a:r>
              <a:rPr lang="en-US" sz="2400" b="1" dirty="0"/>
              <a:t>balances</a:t>
            </a:r>
            <a:r>
              <a:rPr lang="en-US" sz="2400" dirty="0"/>
              <a:t> </a:t>
            </a:r>
            <a:r>
              <a:rPr lang="en-US" sz="2400" b="1" dirty="0"/>
              <a:t>the</a:t>
            </a:r>
            <a:r>
              <a:rPr lang="en-US" sz="2400" dirty="0"/>
              <a:t> </a:t>
            </a:r>
            <a:r>
              <a:rPr lang="en-US" sz="2400" b="1" dirty="0">
                <a:solidFill>
                  <a:srgbClr val="C00000"/>
                </a:solidFill>
              </a:rPr>
              <a:t>trade-off</a:t>
            </a:r>
            <a:r>
              <a:rPr lang="en-US" sz="2400" dirty="0"/>
              <a:t> </a:t>
            </a:r>
            <a:r>
              <a:rPr lang="en-US" sz="2400" b="1" dirty="0"/>
              <a:t>between</a:t>
            </a:r>
            <a:r>
              <a:rPr lang="en-US" sz="2400" dirty="0"/>
              <a:t> </a:t>
            </a:r>
            <a:r>
              <a:rPr lang="en-US" sz="2400" b="1" dirty="0">
                <a:solidFill>
                  <a:srgbClr val="C00000"/>
                </a:solidFill>
              </a:rPr>
              <a:t>precision</a:t>
            </a:r>
            <a:r>
              <a:rPr lang="en-US" sz="2400" dirty="0"/>
              <a:t> and </a:t>
            </a:r>
            <a:r>
              <a:rPr lang="en-US" sz="2400" b="1" dirty="0">
                <a:solidFill>
                  <a:srgbClr val="C00000"/>
                </a:solidFill>
              </a:rPr>
              <a:t>recall</a:t>
            </a:r>
            <a:r>
              <a:rPr lang="en-US" sz="2400" dirty="0"/>
              <a:t>. If you care about </a:t>
            </a:r>
            <a:r>
              <a:rPr lang="en-US" sz="2400" b="1" dirty="0"/>
              <a:t>both</a:t>
            </a:r>
            <a:r>
              <a:rPr lang="en-US" sz="2400" dirty="0"/>
              <a:t> equally, F1 is your go-to metric.</a:t>
            </a:r>
          </a:p>
          <a:p>
            <a:r>
              <a:rPr lang="en-US" sz="2400" dirty="0"/>
              <a:t>F1 is low if </a:t>
            </a:r>
            <a:r>
              <a:rPr lang="en-US" sz="2400" b="1" dirty="0">
                <a:solidFill>
                  <a:srgbClr val="C00000"/>
                </a:solidFill>
              </a:rPr>
              <a:t>either</a:t>
            </a:r>
            <a:r>
              <a:rPr lang="en-US" sz="2400" dirty="0"/>
              <a:t> </a:t>
            </a:r>
            <a:r>
              <a:rPr lang="en-US" sz="2400" b="1" dirty="0">
                <a:solidFill>
                  <a:srgbClr val="002060"/>
                </a:solidFill>
              </a:rPr>
              <a:t>precision</a:t>
            </a:r>
            <a:r>
              <a:rPr lang="en-US" sz="2400" dirty="0"/>
              <a:t> or </a:t>
            </a:r>
            <a:r>
              <a:rPr lang="en-US" sz="2400" b="1" dirty="0">
                <a:solidFill>
                  <a:srgbClr val="002060"/>
                </a:solidFill>
              </a:rPr>
              <a:t>recall</a:t>
            </a:r>
            <a:r>
              <a:rPr lang="en-US" sz="2400" dirty="0"/>
              <a:t> is </a:t>
            </a:r>
            <a:r>
              <a:rPr lang="en-US" sz="2400" b="1" dirty="0">
                <a:solidFill>
                  <a:srgbClr val="C00000"/>
                </a:solidFill>
              </a:rPr>
              <a:t>low</a:t>
            </a:r>
            <a:r>
              <a:rPr lang="en-US" sz="2400" dirty="0"/>
              <a:t>.</a:t>
            </a:r>
          </a:p>
          <a:p>
            <a:r>
              <a:rPr lang="en-US" sz="2400" dirty="0"/>
              <a:t>Best when classes are </a:t>
            </a:r>
            <a:r>
              <a:rPr lang="en-US" sz="2400" b="1" dirty="0"/>
              <a:t>imbalanced</a:t>
            </a:r>
            <a:r>
              <a:rPr lang="en-US" sz="2400" dirty="0"/>
              <a:t> or when </a:t>
            </a:r>
            <a:r>
              <a:rPr lang="en-US" sz="2400" b="1" dirty="0">
                <a:solidFill>
                  <a:srgbClr val="C00000"/>
                </a:solidFill>
              </a:rPr>
              <a:t>false positives </a:t>
            </a:r>
            <a:r>
              <a:rPr lang="en-US" sz="2400" b="1" dirty="0"/>
              <a:t>and </a:t>
            </a:r>
            <a:r>
              <a:rPr lang="en-US" sz="2400" b="1" dirty="0">
                <a:solidFill>
                  <a:srgbClr val="C00000"/>
                </a:solidFill>
              </a:rPr>
              <a:t>false negatives </a:t>
            </a:r>
            <a:r>
              <a:rPr lang="en-US" sz="2400" b="1" dirty="0"/>
              <a:t>are both critical</a:t>
            </a:r>
            <a:r>
              <a:rPr lang="en-US" sz="2400" dirty="0"/>
              <a:t>.</a:t>
            </a:r>
          </a:p>
          <a:p>
            <a:pPr marL="0" indent="0">
              <a:buNone/>
            </a:pPr>
            <a:endParaRPr lang="en-IN" sz="2400" dirty="0"/>
          </a:p>
        </p:txBody>
      </p:sp>
    </p:spTree>
    <p:extLst>
      <p:ext uri="{BB962C8B-B14F-4D97-AF65-F5344CB8AC3E}">
        <p14:creationId xmlns:p14="http://schemas.microsoft.com/office/powerpoint/2010/main" val="13142435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41285-F972-23BE-0111-092F020831D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FE55AF-FCFA-83FE-B1F0-94EF4A039AAF}"/>
              </a:ext>
            </a:extLst>
          </p:cNvPr>
          <p:cNvSpPr>
            <a:spLocks noGrp="1"/>
          </p:cNvSpPr>
          <p:nvPr>
            <p:ph type="title"/>
          </p:nvPr>
        </p:nvSpPr>
        <p:spPr>
          <a:xfrm>
            <a:off x="777240" y="688326"/>
            <a:ext cx="10659110" cy="1325563"/>
          </a:xfrm>
        </p:spPr>
        <p:txBody>
          <a:bodyPr anchor="ctr">
            <a:normAutofit/>
          </a:bodyPr>
          <a:lstStyle/>
          <a:p>
            <a:pPr marL="0" indent="0">
              <a:buNone/>
            </a:pPr>
            <a:r>
              <a:rPr lang="en-US" b="1" dirty="0"/>
              <a:t>📊 Formula:</a:t>
            </a:r>
          </a:p>
        </p:txBody>
      </p:sp>
      <p:pic>
        <p:nvPicPr>
          <p:cNvPr id="4" name="Picture 3">
            <a:extLst>
              <a:ext uri="{FF2B5EF4-FFF2-40B4-BE49-F238E27FC236}">
                <a16:creationId xmlns:a16="http://schemas.microsoft.com/office/drawing/2014/main" id="{808B266E-08D0-EC2B-CAE2-0D2FA3537F2B}"/>
              </a:ext>
            </a:extLst>
          </p:cNvPr>
          <p:cNvPicPr>
            <a:picLocks noChangeAspect="1"/>
          </p:cNvPicPr>
          <p:nvPr/>
        </p:nvPicPr>
        <p:blipFill>
          <a:blip r:embed="rId2"/>
          <a:srcRect t="14805" b="10193"/>
          <a:stretch>
            <a:fillRect/>
          </a:stretch>
        </p:blipFill>
        <p:spPr>
          <a:xfrm>
            <a:off x="777240" y="2941504"/>
            <a:ext cx="10659110" cy="2258458"/>
          </a:xfrm>
          <a:prstGeom prst="rect">
            <a:avLst/>
          </a:prstGeom>
          <a:noFill/>
        </p:spPr>
      </p:pic>
    </p:spTree>
    <p:extLst>
      <p:ext uri="{BB962C8B-B14F-4D97-AF65-F5344CB8AC3E}">
        <p14:creationId xmlns:p14="http://schemas.microsoft.com/office/powerpoint/2010/main" val="6051803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1AA5F-404D-E749-6FEC-1739B1B0EF9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6C970-3BFA-DB34-0871-4CD4181F0F75}"/>
              </a:ext>
            </a:extLst>
          </p:cNvPr>
          <p:cNvSpPr>
            <a:spLocks noGrp="1"/>
          </p:cNvSpPr>
          <p:nvPr>
            <p:ph idx="1"/>
          </p:nvPr>
        </p:nvSpPr>
        <p:spPr>
          <a:xfrm>
            <a:off x="702853" y="620486"/>
            <a:ext cx="10900568" cy="5529943"/>
          </a:xfrm>
        </p:spPr>
        <p:txBody>
          <a:bodyPr>
            <a:normAutofit/>
          </a:bodyPr>
          <a:lstStyle/>
          <a:p>
            <a:pPr marL="0" indent="0">
              <a:buNone/>
            </a:pPr>
            <a:r>
              <a:rPr lang="en-IN" sz="3200" b="1" dirty="0"/>
              <a:t>Calculation</a:t>
            </a:r>
            <a:r>
              <a:rPr lang="en-IN" sz="2800" b="1" dirty="0"/>
              <a:t>:</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US" sz="2400" b="1" dirty="0"/>
          </a:p>
          <a:p>
            <a:pPr marL="0" indent="0">
              <a:buNone/>
            </a:pPr>
            <a:endParaRPr lang="en-US" sz="2400" b="1" dirty="0"/>
          </a:p>
          <a:p>
            <a:pPr marL="0" indent="0">
              <a:buNone/>
            </a:pPr>
            <a:r>
              <a:rPr lang="en-US" sz="2400" b="1" dirty="0"/>
              <a:t>Meaning:</a:t>
            </a:r>
          </a:p>
          <a:p>
            <a:pPr marL="0" indent="0">
              <a:buNone/>
            </a:pPr>
            <a:r>
              <a:rPr lang="en-US" sz="2400" b="1" dirty="0">
                <a:solidFill>
                  <a:srgbClr val="C00000"/>
                </a:solidFill>
              </a:rPr>
              <a:t>Harmonic mean </a:t>
            </a:r>
            <a:r>
              <a:rPr lang="en-US" sz="2400" dirty="0"/>
              <a:t>of </a:t>
            </a:r>
            <a:r>
              <a:rPr lang="en-US" sz="2400" b="1" dirty="0">
                <a:solidFill>
                  <a:srgbClr val="002060"/>
                </a:solidFill>
              </a:rPr>
              <a:t>precision</a:t>
            </a:r>
            <a:r>
              <a:rPr lang="en-US" sz="2400" dirty="0"/>
              <a:t> and </a:t>
            </a:r>
            <a:r>
              <a:rPr lang="en-US" sz="2400" b="1" dirty="0">
                <a:solidFill>
                  <a:srgbClr val="002060"/>
                </a:solidFill>
              </a:rPr>
              <a:t>recall</a:t>
            </a:r>
            <a:r>
              <a:rPr lang="en-US" sz="2400" dirty="0"/>
              <a:t>.</a:t>
            </a:r>
          </a:p>
          <a:p>
            <a:pPr marL="0" indent="0">
              <a:buNone/>
            </a:pPr>
            <a:r>
              <a:rPr lang="en-US" sz="2400" dirty="0"/>
              <a:t>✅ Useful when you want a balance between precision and recall.</a:t>
            </a:r>
          </a:p>
          <a:p>
            <a:pPr marL="0" indent="0">
              <a:buNone/>
            </a:pPr>
            <a:r>
              <a:rPr lang="en-US" sz="2400" dirty="0"/>
              <a:t>✅ Especially helpful for imbalanced classes.</a:t>
            </a:r>
            <a:endParaRPr lang="en-IN" sz="2400" dirty="0"/>
          </a:p>
        </p:txBody>
      </p:sp>
      <p:pic>
        <p:nvPicPr>
          <p:cNvPr id="5" name="Picture 4">
            <a:extLst>
              <a:ext uri="{FF2B5EF4-FFF2-40B4-BE49-F238E27FC236}">
                <a16:creationId xmlns:a16="http://schemas.microsoft.com/office/drawing/2014/main" id="{8820BCD2-4E48-7D3C-5622-F5E8B3327FF4}"/>
              </a:ext>
            </a:extLst>
          </p:cNvPr>
          <p:cNvPicPr>
            <a:picLocks noChangeAspect="1"/>
          </p:cNvPicPr>
          <p:nvPr/>
        </p:nvPicPr>
        <p:blipFill>
          <a:blip r:embed="rId2"/>
          <a:stretch>
            <a:fillRect/>
          </a:stretch>
        </p:blipFill>
        <p:spPr>
          <a:xfrm>
            <a:off x="1619809" y="1471381"/>
            <a:ext cx="8952381" cy="1800000"/>
          </a:xfrm>
          <a:prstGeom prst="rect">
            <a:avLst/>
          </a:prstGeom>
        </p:spPr>
      </p:pic>
    </p:spTree>
    <p:extLst>
      <p:ext uri="{BB962C8B-B14F-4D97-AF65-F5344CB8AC3E}">
        <p14:creationId xmlns:p14="http://schemas.microsoft.com/office/powerpoint/2010/main" val="39728474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C8D2F-87DC-C980-BE54-5801FAE0409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2163E9-6D40-C18C-39D6-74501780F5D7}"/>
              </a:ext>
            </a:extLst>
          </p:cNvPr>
          <p:cNvSpPr>
            <a:spLocks noGrp="1"/>
          </p:cNvSpPr>
          <p:nvPr>
            <p:ph idx="1"/>
          </p:nvPr>
        </p:nvSpPr>
        <p:spPr>
          <a:xfrm>
            <a:off x="702853" y="620486"/>
            <a:ext cx="10900568" cy="5529943"/>
          </a:xfrm>
        </p:spPr>
        <p:txBody>
          <a:bodyPr>
            <a:normAutofit/>
          </a:bodyPr>
          <a:lstStyle/>
          <a:p>
            <a:pPr marL="0" indent="0">
              <a:buNone/>
            </a:pPr>
            <a:r>
              <a:rPr lang="en-US" sz="2400" b="1" dirty="0"/>
              <a:t>📈 5. ROC-AUC (Receiver Operating Characteristic - Area Under Curve)</a:t>
            </a:r>
          </a:p>
          <a:p>
            <a:pPr marL="0" indent="0">
              <a:buNone/>
            </a:pPr>
            <a:r>
              <a:rPr lang="en-US" sz="2400" b="1" dirty="0"/>
              <a:t>🧠 Definition: </a:t>
            </a:r>
          </a:p>
          <a:p>
            <a:r>
              <a:rPr lang="en-US" sz="2400" b="1" dirty="0"/>
              <a:t>ROC Curve</a:t>
            </a:r>
            <a:r>
              <a:rPr lang="en-US" sz="2400" dirty="0"/>
              <a:t> shows the </a:t>
            </a:r>
            <a:r>
              <a:rPr lang="en-US" sz="2400" b="1" dirty="0">
                <a:solidFill>
                  <a:schemeClr val="accent2">
                    <a:lumMod val="60000"/>
                    <a:lumOff val="40000"/>
                  </a:schemeClr>
                </a:solidFill>
              </a:rPr>
              <a:t>trade-off</a:t>
            </a:r>
            <a:r>
              <a:rPr lang="en-US" sz="2400" dirty="0"/>
              <a:t> between </a:t>
            </a:r>
            <a:r>
              <a:rPr lang="en-US" sz="2400" b="1" dirty="0">
                <a:solidFill>
                  <a:srgbClr val="C00000"/>
                </a:solidFill>
              </a:rPr>
              <a:t>True Positive Rate</a:t>
            </a:r>
            <a:r>
              <a:rPr lang="en-US" sz="2400" dirty="0">
                <a:solidFill>
                  <a:srgbClr val="C00000"/>
                </a:solidFill>
              </a:rPr>
              <a:t> </a:t>
            </a:r>
            <a:r>
              <a:rPr lang="en-US" sz="2400" dirty="0"/>
              <a:t>and </a:t>
            </a:r>
            <a:r>
              <a:rPr lang="en-US" sz="2400" b="1" dirty="0">
                <a:solidFill>
                  <a:srgbClr val="C00000"/>
                </a:solidFill>
              </a:rPr>
              <a:t>False Positive Rate</a:t>
            </a:r>
            <a:r>
              <a:rPr lang="en-US" sz="2400" dirty="0">
                <a:solidFill>
                  <a:srgbClr val="C00000"/>
                </a:solidFill>
              </a:rPr>
              <a:t> </a:t>
            </a:r>
            <a:r>
              <a:rPr lang="en-US" sz="2400" dirty="0"/>
              <a:t>at various threshold settings.</a:t>
            </a:r>
          </a:p>
          <a:p>
            <a:r>
              <a:rPr lang="en-US" sz="2400" b="1" dirty="0"/>
              <a:t>AUC</a:t>
            </a:r>
            <a:r>
              <a:rPr lang="en-US" sz="2400" dirty="0"/>
              <a:t> (Area Under the Curve) </a:t>
            </a:r>
            <a:r>
              <a:rPr lang="en-US" sz="2400" b="1" dirty="0">
                <a:solidFill>
                  <a:schemeClr val="accent2">
                    <a:lumMod val="60000"/>
                    <a:lumOff val="40000"/>
                  </a:schemeClr>
                </a:solidFill>
              </a:rPr>
              <a:t>summarizes</a:t>
            </a:r>
            <a:r>
              <a:rPr lang="en-US" sz="2400" dirty="0"/>
              <a:t> the </a:t>
            </a:r>
            <a:r>
              <a:rPr lang="en-US" sz="2400" b="1" dirty="0">
                <a:solidFill>
                  <a:srgbClr val="C00000"/>
                </a:solidFill>
              </a:rPr>
              <a:t>ROC</a:t>
            </a:r>
            <a:r>
              <a:rPr lang="en-US" sz="2400" dirty="0"/>
              <a:t> </a:t>
            </a:r>
            <a:r>
              <a:rPr lang="en-US" sz="2400" b="1" dirty="0">
                <a:solidFill>
                  <a:srgbClr val="C00000"/>
                </a:solidFill>
              </a:rPr>
              <a:t>curve</a:t>
            </a:r>
            <a:r>
              <a:rPr lang="en-US" sz="2400" dirty="0"/>
              <a:t> in a </a:t>
            </a:r>
            <a:r>
              <a:rPr lang="en-US" sz="2400" b="1" dirty="0">
                <a:solidFill>
                  <a:srgbClr val="C00000"/>
                </a:solidFill>
              </a:rPr>
              <a:t>single number </a:t>
            </a:r>
            <a:r>
              <a:rPr lang="en-US" sz="2400" dirty="0"/>
              <a:t>between </a:t>
            </a:r>
            <a:r>
              <a:rPr lang="en-US" sz="2400" b="1" dirty="0">
                <a:solidFill>
                  <a:srgbClr val="C00000"/>
                </a:solidFill>
              </a:rPr>
              <a:t>0</a:t>
            </a:r>
            <a:r>
              <a:rPr lang="en-US" sz="2400" dirty="0"/>
              <a:t> and </a:t>
            </a:r>
            <a:r>
              <a:rPr lang="en-US" sz="2400" b="1" dirty="0">
                <a:solidFill>
                  <a:srgbClr val="C00000"/>
                </a:solidFill>
              </a:rPr>
              <a:t>1</a:t>
            </a:r>
            <a:r>
              <a:rPr lang="en-US" sz="2400" dirty="0"/>
              <a:t>.</a:t>
            </a:r>
          </a:p>
          <a:p>
            <a:pPr marL="0" indent="0">
              <a:buNone/>
            </a:pPr>
            <a:endParaRPr lang="en-US" sz="2400" dirty="0"/>
          </a:p>
          <a:p>
            <a:pPr marL="0" indent="0">
              <a:buNone/>
            </a:pPr>
            <a:r>
              <a:rPr lang="en-US" sz="2800" b="1" dirty="0"/>
              <a:t>📘 Explanation:</a:t>
            </a:r>
          </a:p>
          <a:p>
            <a:r>
              <a:rPr lang="en-US" sz="2400" dirty="0"/>
              <a:t>A model that </a:t>
            </a:r>
            <a:r>
              <a:rPr lang="en-US" sz="2400" b="1" dirty="0">
                <a:solidFill>
                  <a:srgbClr val="C00000"/>
                </a:solidFill>
              </a:rPr>
              <a:t>perfectly separates the classes </a:t>
            </a:r>
            <a:r>
              <a:rPr lang="en-US" sz="2400" dirty="0"/>
              <a:t>has an AUC of </a:t>
            </a:r>
            <a:r>
              <a:rPr lang="en-US" sz="2400" b="1" dirty="0"/>
              <a:t>1.0</a:t>
            </a:r>
            <a:r>
              <a:rPr lang="en-US" sz="2400" dirty="0"/>
              <a:t>.</a:t>
            </a:r>
          </a:p>
          <a:p>
            <a:r>
              <a:rPr lang="en-US" sz="2400" dirty="0"/>
              <a:t>A model with </a:t>
            </a:r>
            <a:r>
              <a:rPr lang="en-US" sz="2400" b="1" dirty="0"/>
              <a:t>no skill</a:t>
            </a:r>
            <a:r>
              <a:rPr lang="en-US" sz="2400" dirty="0"/>
              <a:t> has an AUC of </a:t>
            </a:r>
            <a:r>
              <a:rPr lang="en-US" sz="2400" b="1" dirty="0"/>
              <a:t>0.5</a:t>
            </a:r>
            <a:r>
              <a:rPr lang="en-US" sz="2400" dirty="0"/>
              <a:t> (</a:t>
            </a:r>
            <a:r>
              <a:rPr lang="en-US" sz="2400" b="1" dirty="0">
                <a:solidFill>
                  <a:srgbClr val="C00000"/>
                </a:solidFill>
              </a:rPr>
              <a:t>random guessing</a:t>
            </a:r>
            <a:r>
              <a:rPr lang="en-US" sz="2400" dirty="0"/>
              <a:t>).</a:t>
            </a:r>
          </a:p>
          <a:p>
            <a:r>
              <a:rPr lang="en-US" sz="2400" dirty="0"/>
              <a:t>Useful for evaluating </a:t>
            </a:r>
            <a:r>
              <a:rPr lang="en-US" sz="2400" b="1" dirty="0"/>
              <a:t>probabilistic classifiers</a:t>
            </a:r>
            <a:r>
              <a:rPr lang="en-US" sz="2400" dirty="0"/>
              <a:t>, especially when class imbalance exists.</a:t>
            </a:r>
          </a:p>
          <a:p>
            <a:pPr marL="0" indent="0">
              <a:buNone/>
            </a:pPr>
            <a:endParaRPr lang="en-IN" sz="2400" dirty="0"/>
          </a:p>
        </p:txBody>
      </p:sp>
    </p:spTree>
    <p:extLst>
      <p:ext uri="{BB962C8B-B14F-4D97-AF65-F5344CB8AC3E}">
        <p14:creationId xmlns:p14="http://schemas.microsoft.com/office/powerpoint/2010/main" val="273352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C19C82-8272-26D0-C952-F6C58839E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68" y="1222442"/>
            <a:ext cx="4762500" cy="3810000"/>
          </a:xfrm>
          <a:prstGeom prst="rect">
            <a:avLst/>
          </a:prstGeom>
        </p:spPr>
      </p:pic>
      <p:sp>
        <p:nvSpPr>
          <p:cNvPr id="7" name="TextBox 6">
            <a:extLst>
              <a:ext uri="{FF2B5EF4-FFF2-40B4-BE49-F238E27FC236}">
                <a16:creationId xmlns:a16="http://schemas.microsoft.com/office/drawing/2014/main" id="{E62524C5-4A09-3603-10C2-AE7C40519E9E}"/>
              </a:ext>
            </a:extLst>
          </p:cNvPr>
          <p:cNvSpPr txBox="1"/>
          <p:nvPr/>
        </p:nvSpPr>
        <p:spPr>
          <a:xfrm>
            <a:off x="848738" y="804153"/>
            <a:ext cx="6094378" cy="830997"/>
          </a:xfrm>
          <a:prstGeom prst="rect">
            <a:avLst/>
          </a:prstGeom>
          <a:noFill/>
        </p:spPr>
        <p:txBody>
          <a:bodyPr wrap="square">
            <a:spAutoFit/>
          </a:bodyPr>
          <a:lstStyle/>
          <a:p>
            <a:r>
              <a:rPr lang="en-US" sz="2400" b="1" i="0" dirty="0">
                <a:effectLst/>
                <a:latin typeface="Google Sans"/>
              </a:rPr>
              <a:t>Example:</a:t>
            </a:r>
          </a:p>
          <a:p>
            <a:endParaRPr lang="en-US" sz="2400" b="1" dirty="0"/>
          </a:p>
        </p:txBody>
      </p:sp>
      <p:sp>
        <p:nvSpPr>
          <p:cNvPr id="9" name="TextBox 8">
            <a:extLst>
              <a:ext uri="{FF2B5EF4-FFF2-40B4-BE49-F238E27FC236}">
                <a16:creationId xmlns:a16="http://schemas.microsoft.com/office/drawing/2014/main" id="{EE8AC45D-836A-95E1-9350-DFA7D29A7B15}"/>
              </a:ext>
            </a:extLst>
          </p:cNvPr>
          <p:cNvSpPr txBox="1"/>
          <p:nvPr/>
        </p:nvSpPr>
        <p:spPr>
          <a:xfrm>
            <a:off x="848738" y="1364583"/>
            <a:ext cx="4568088" cy="707886"/>
          </a:xfrm>
          <a:prstGeom prst="rect">
            <a:avLst/>
          </a:prstGeom>
          <a:noFill/>
        </p:spPr>
        <p:txBody>
          <a:bodyPr wrap="square">
            <a:spAutoFit/>
          </a:bodyPr>
          <a:lstStyle/>
          <a:p>
            <a:r>
              <a:rPr lang="en-US" sz="2000" dirty="0">
                <a:solidFill>
                  <a:srgbClr val="000000"/>
                </a:solidFill>
                <a:latin typeface="inter-regular"/>
              </a:rPr>
              <a:t>P</a:t>
            </a:r>
            <a:r>
              <a:rPr lang="en-US" sz="2000" b="0" i="0" dirty="0">
                <a:solidFill>
                  <a:srgbClr val="000000"/>
                </a:solidFill>
                <a:effectLst/>
                <a:latin typeface="inter-regular"/>
              </a:rPr>
              <a:t>redicting the </a:t>
            </a:r>
            <a:r>
              <a:rPr lang="en-US" sz="2000" b="1" i="0" dirty="0">
                <a:solidFill>
                  <a:srgbClr val="000000"/>
                </a:solidFill>
                <a:effectLst/>
                <a:latin typeface="inter-regular"/>
              </a:rPr>
              <a:t>salary</a:t>
            </a:r>
            <a:r>
              <a:rPr lang="en-US" sz="2000" b="0" i="0" dirty="0">
                <a:solidFill>
                  <a:srgbClr val="000000"/>
                </a:solidFill>
                <a:effectLst/>
                <a:latin typeface="inter-regular"/>
              </a:rPr>
              <a:t> of an employee on the basis of </a:t>
            </a:r>
            <a:r>
              <a:rPr lang="en-US" sz="2000" i="0" dirty="0">
                <a:solidFill>
                  <a:srgbClr val="000000"/>
                </a:solidFill>
                <a:effectLst/>
                <a:latin typeface="inter-bold"/>
              </a:rPr>
              <a:t>the</a:t>
            </a:r>
            <a:r>
              <a:rPr lang="en-US" sz="2000" b="1" i="0" dirty="0">
                <a:solidFill>
                  <a:srgbClr val="000000"/>
                </a:solidFill>
                <a:effectLst/>
                <a:latin typeface="inter-bold"/>
              </a:rPr>
              <a:t> year of experience</a:t>
            </a:r>
            <a:r>
              <a:rPr lang="en-US" sz="2000" b="0" i="0" dirty="0">
                <a:solidFill>
                  <a:srgbClr val="000000"/>
                </a:solidFill>
                <a:effectLst/>
                <a:latin typeface="inter-regular"/>
              </a:rPr>
              <a:t>.</a:t>
            </a:r>
            <a:endParaRPr lang="en-US" sz="2000" dirty="0"/>
          </a:p>
        </p:txBody>
      </p:sp>
      <p:sp>
        <p:nvSpPr>
          <p:cNvPr id="11" name="TextBox 10">
            <a:extLst>
              <a:ext uri="{FF2B5EF4-FFF2-40B4-BE49-F238E27FC236}">
                <a16:creationId xmlns:a16="http://schemas.microsoft.com/office/drawing/2014/main" id="{1136232F-A5CF-197D-6786-E0D4592D0A33}"/>
              </a:ext>
            </a:extLst>
          </p:cNvPr>
          <p:cNvSpPr txBox="1"/>
          <p:nvPr/>
        </p:nvSpPr>
        <p:spPr>
          <a:xfrm>
            <a:off x="7434364" y="757986"/>
            <a:ext cx="2050104" cy="369332"/>
          </a:xfrm>
          <a:prstGeom prst="rect">
            <a:avLst/>
          </a:prstGeom>
          <a:noFill/>
        </p:spPr>
        <p:txBody>
          <a:bodyPr wrap="square">
            <a:spAutoFit/>
          </a:bodyPr>
          <a:lstStyle/>
          <a:p>
            <a:r>
              <a:rPr lang="en-US" b="1" i="0" dirty="0">
                <a:effectLst/>
                <a:latin typeface="Google Sans"/>
              </a:rPr>
              <a:t>Linear Regression: </a:t>
            </a:r>
          </a:p>
        </p:txBody>
      </p:sp>
    </p:spTree>
    <p:extLst>
      <p:ext uri="{BB962C8B-B14F-4D97-AF65-F5344CB8AC3E}">
        <p14:creationId xmlns:p14="http://schemas.microsoft.com/office/powerpoint/2010/main" val="26849287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38FAA-2EB9-EDB5-CDED-FE5A47A259C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62BF08-E519-D646-C189-9E18F3D71477}"/>
              </a:ext>
            </a:extLst>
          </p:cNvPr>
          <p:cNvSpPr>
            <a:spLocks noGrp="1"/>
          </p:cNvSpPr>
          <p:nvPr>
            <p:ph type="title"/>
          </p:nvPr>
        </p:nvSpPr>
        <p:spPr>
          <a:xfrm>
            <a:off x="964526" y="3714252"/>
            <a:ext cx="10659110" cy="2565362"/>
          </a:xfrm>
        </p:spPr>
        <p:txBody>
          <a:bodyPr anchor="ctr">
            <a:normAutofit fontScale="90000"/>
          </a:bodyPr>
          <a:lstStyle/>
          <a:p>
            <a:pPr marL="0" indent="0">
              <a:buNone/>
            </a:pPr>
            <a:r>
              <a:rPr lang="en-US" sz="3400" b="1" dirty="0"/>
              <a:t>📊 Formula:</a:t>
            </a:r>
          </a:p>
          <a:p>
            <a:r>
              <a:rPr lang="en-US" sz="3400" dirty="0"/>
              <a:t>There is no single equation like others, but conceptually:</a:t>
            </a:r>
            <a:br>
              <a:rPr lang="en-US" sz="3400" dirty="0"/>
            </a:br>
            <a:br>
              <a:rPr lang="en-US" sz="3400" dirty="0"/>
            </a:br>
            <a:br>
              <a:rPr lang="en-US" sz="3400" dirty="0"/>
            </a:br>
            <a:br>
              <a:rPr lang="en-US" sz="3400" dirty="0"/>
            </a:br>
            <a:br>
              <a:rPr lang="en-US" sz="3400" dirty="0"/>
            </a:br>
            <a:br>
              <a:rPr lang="en-US" sz="3400" dirty="0"/>
            </a:br>
            <a:br>
              <a:rPr lang="en-US" sz="3400" dirty="0"/>
            </a:br>
            <a:br>
              <a:rPr lang="en-US" sz="3400" dirty="0"/>
            </a:br>
            <a:r>
              <a:rPr lang="en-US" sz="3400" dirty="0"/>
              <a:t>Note: </a:t>
            </a:r>
            <a:r>
              <a:rPr lang="en-US" sz="3100" dirty="0"/>
              <a:t>ROC-AUC </a:t>
            </a:r>
            <a:r>
              <a:rPr lang="en-US" sz="3100" b="1" dirty="0">
                <a:solidFill>
                  <a:srgbClr val="C00000"/>
                </a:solidFill>
              </a:rPr>
              <a:t>can't be computed</a:t>
            </a:r>
            <a:r>
              <a:rPr lang="en-US" sz="3100" b="1" dirty="0"/>
              <a:t> </a:t>
            </a:r>
            <a:r>
              <a:rPr lang="en-US" sz="3100" b="1" dirty="0">
                <a:solidFill>
                  <a:srgbClr val="C00000"/>
                </a:solidFill>
              </a:rPr>
              <a:t>fully</a:t>
            </a:r>
            <a:r>
              <a:rPr lang="en-US" sz="3100" dirty="0"/>
              <a:t> unless you vary the threshold and generate multiple (FPR, TPR) pairs to plot the full curve. You should have </a:t>
            </a:r>
            <a:r>
              <a:rPr lang="en-US" sz="3100" b="1" dirty="0">
                <a:solidFill>
                  <a:srgbClr val="002060"/>
                </a:solidFill>
              </a:rPr>
              <a:t>more than on Confusion Matrix</a:t>
            </a:r>
            <a:r>
              <a:rPr lang="en-US" sz="3100" dirty="0"/>
              <a:t>.</a:t>
            </a:r>
            <a:br>
              <a:rPr lang="en-US" sz="3400" dirty="0"/>
            </a:br>
            <a:br>
              <a:rPr lang="en-US" sz="3400" dirty="0"/>
            </a:br>
            <a:br>
              <a:rPr lang="en-US" sz="3400" dirty="0"/>
            </a:br>
            <a:br>
              <a:rPr lang="en-US" sz="3400" dirty="0"/>
            </a:br>
            <a:br>
              <a:rPr lang="en-US" sz="3400" dirty="0"/>
            </a:br>
            <a:br>
              <a:rPr lang="en-US" sz="3400" dirty="0"/>
            </a:br>
            <a:endParaRPr lang="en-US" sz="3400" dirty="0"/>
          </a:p>
          <a:p>
            <a:pPr marL="0" indent="0">
              <a:buNone/>
            </a:pPr>
            <a:endParaRPr lang="en-IN" sz="3400" b="1" dirty="0"/>
          </a:p>
        </p:txBody>
      </p:sp>
      <p:pic>
        <p:nvPicPr>
          <p:cNvPr id="4" name="Picture 3">
            <a:extLst>
              <a:ext uri="{FF2B5EF4-FFF2-40B4-BE49-F238E27FC236}">
                <a16:creationId xmlns:a16="http://schemas.microsoft.com/office/drawing/2014/main" id="{848BBFF1-FBEC-5C2C-ED50-DC1ED37B0ABD}"/>
              </a:ext>
            </a:extLst>
          </p:cNvPr>
          <p:cNvPicPr>
            <a:picLocks noChangeAspect="1"/>
          </p:cNvPicPr>
          <p:nvPr/>
        </p:nvPicPr>
        <p:blipFill>
          <a:blip r:embed="rId2"/>
          <a:stretch>
            <a:fillRect/>
          </a:stretch>
        </p:blipFill>
        <p:spPr>
          <a:xfrm>
            <a:off x="1956045" y="2351388"/>
            <a:ext cx="7496427" cy="2155223"/>
          </a:xfrm>
          <a:prstGeom prst="rect">
            <a:avLst/>
          </a:prstGeom>
          <a:noFill/>
        </p:spPr>
      </p:pic>
    </p:spTree>
    <p:extLst>
      <p:ext uri="{BB962C8B-B14F-4D97-AF65-F5344CB8AC3E}">
        <p14:creationId xmlns:p14="http://schemas.microsoft.com/office/powerpoint/2010/main" val="33038825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2BD16-67E3-7FA1-E49C-E94B75ECAEC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1037FF-D448-ABA4-5619-0FC0722F5852}"/>
              </a:ext>
            </a:extLst>
          </p:cNvPr>
          <p:cNvSpPr>
            <a:spLocks noGrp="1"/>
          </p:cNvSpPr>
          <p:nvPr>
            <p:ph idx="1"/>
          </p:nvPr>
        </p:nvSpPr>
        <p:spPr>
          <a:xfrm>
            <a:off x="702853" y="620486"/>
            <a:ext cx="10900568" cy="5529943"/>
          </a:xfrm>
        </p:spPr>
        <p:txBody>
          <a:bodyPr>
            <a:normAutofit/>
          </a:bodyPr>
          <a:lstStyle/>
          <a:p>
            <a:pPr marL="0" indent="0">
              <a:buNone/>
            </a:pPr>
            <a:r>
              <a:rPr lang="en-US" sz="3200" b="1" dirty="0"/>
              <a:t>Model Training and Evaluation:</a:t>
            </a:r>
          </a:p>
          <a:p>
            <a:pPr marL="0" indent="0">
              <a:buNone/>
            </a:pPr>
            <a:r>
              <a:rPr lang="en-US" sz="2400" b="1" dirty="0"/>
              <a:t>🧠 Definition: </a:t>
            </a:r>
            <a:r>
              <a:rPr lang="en-US" sz="2400" b="1" dirty="0">
                <a:solidFill>
                  <a:srgbClr val="0070C0"/>
                </a:solidFill>
              </a:rPr>
              <a:t>Model training </a:t>
            </a:r>
            <a:r>
              <a:rPr lang="en-US" sz="2400" dirty="0"/>
              <a:t>is the </a:t>
            </a:r>
            <a:r>
              <a:rPr lang="en-US" sz="2400" b="1" dirty="0">
                <a:solidFill>
                  <a:srgbClr val="002060"/>
                </a:solidFill>
              </a:rPr>
              <a:t>process of </a:t>
            </a:r>
            <a:r>
              <a:rPr lang="en-US" sz="2400" b="1" dirty="0">
                <a:solidFill>
                  <a:schemeClr val="tx2">
                    <a:lumMod val="75000"/>
                    <a:lumOff val="25000"/>
                  </a:schemeClr>
                </a:solidFill>
              </a:rPr>
              <a:t>teaching a machine learning model </a:t>
            </a:r>
            <a:r>
              <a:rPr lang="en-US" sz="2400" dirty="0"/>
              <a:t>to </a:t>
            </a:r>
            <a:r>
              <a:rPr lang="en-US" sz="2400" b="1" dirty="0"/>
              <a:t>learn patterns from data</a:t>
            </a:r>
            <a:r>
              <a:rPr lang="en-US" sz="2400" dirty="0"/>
              <a:t>.</a:t>
            </a:r>
          </a:p>
          <a:p>
            <a:pPr marL="0" indent="0">
              <a:buNone/>
            </a:pPr>
            <a:endParaRPr lang="en-US" sz="800" dirty="0"/>
          </a:p>
          <a:p>
            <a:pPr marL="0" indent="0">
              <a:buNone/>
            </a:pPr>
            <a:r>
              <a:rPr lang="en-US" sz="2400" b="1" dirty="0"/>
              <a:t>📘 Explanation:</a:t>
            </a:r>
          </a:p>
          <a:p>
            <a:pPr marL="0" indent="0">
              <a:buNone/>
            </a:pPr>
            <a:r>
              <a:rPr lang="en-US" sz="2400" dirty="0"/>
              <a:t>When you train a model, you're feeding it a </a:t>
            </a:r>
            <a:r>
              <a:rPr lang="en-US" sz="2400" b="1" dirty="0">
                <a:solidFill>
                  <a:schemeClr val="tx2">
                    <a:lumMod val="75000"/>
                    <a:lumOff val="25000"/>
                  </a:schemeClr>
                </a:solidFill>
              </a:rPr>
              <a:t>training dataset </a:t>
            </a:r>
            <a:r>
              <a:rPr lang="en-US" sz="2400" dirty="0"/>
              <a:t>consisting of </a:t>
            </a:r>
            <a:r>
              <a:rPr lang="en-US" sz="2400" b="1" dirty="0">
                <a:solidFill>
                  <a:srgbClr val="002060"/>
                </a:solidFill>
              </a:rPr>
              <a:t>input</a:t>
            </a:r>
            <a:r>
              <a:rPr lang="en-US" sz="2400" dirty="0"/>
              <a:t> </a:t>
            </a:r>
            <a:r>
              <a:rPr lang="en-US" sz="2400" b="1" dirty="0">
                <a:solidFill>
                  <a:srgbClr val="002060"/>
                </a:solidFill>
              </a:rPr>
              <a:t>features</a:t>
            </a:r>
            <a:r>
              <a:rPr lang="en-US" sz="2400" dirty="0"/>
              <a:t> and </a:t>
            </a:r>
            <a:r>
              <a:rPr lang="en-US" sz="2400" b="1" dirty="0">
                <a:solidFill>
                  <a:srgbClr val="002060"/>
                </a:solidFill>
              </a:rPr>
              <a:t>corresponding</a:t>
            </a:r>
            <a:r>
              <a:rPr lang="en-US" sz="2400" dirty="0"/>
              <a:t> </a:t>
            </a:r>
            <a:r>
              <a:rPr lang="en-US" sz="2400" b="1" dirty="0">
                <a:solidFill>
                  <a:srgbClr val="002060"/>
                </a:solidFill>
              </a:rPr>
              <a:t>output</a:t>
            </a:r>
            <a:r>
              <a:rPr lang="en-US" sz="2400" dirty="0"/>
              <a:t> </a:t>
            </a:r>
            <a:r>
              <a:rPr lang="en-US" sz="2400" b="1" dirty="0">
                <a:solidFill>
                  <a:srgbClr val="002060"/>
                </a:solidFill>
              </a:rPr>
              <a:t>labels</a:t>
            </a:r>
            <a:r>
              <a:rPr lang="en-US" sz="2400" dirty="0"/>
              <a:t> (in supervised learning). The model uses this data to learn the </a:t>
            </a:r>
            <a:r>
              <a:rPr lang="en-US" sz="2400" b="1" dirty="0">
                <a:solidFill>
                  <a:srgbClr val="002060"/>
                </a:solidFill>
              </a:rPr>
              <a:t>relationship between inputs</a:t>
            </a:r>
            <a:r>
              <a:rPr lang="en-US" sz="2400" dirty="0">
                <a:solidFill>
                  <a:srgbClr val="002060"/>
                </a:solidFill>
              </a:rPr>
              <a:t> </a:t>
            </a:r>
            <a:r>
              <a:rPr lang="en-US" sz="2400" dirty="0"/>
              <a:t>and </a:t>
            </a:r>
            <a:r>
              <a:rPr lang="en-US" sz="2400" b="1" dirty="0">
                <a:solidFill>
                  <a:srgbClr val="002060"/>
                </a:solidFill>
              </a:rPr>
              <a:t>outputs</a:t>
            </a:r>
            <a:r>
              <a:rPr lang="en-US" sz="2400" dirty="0"/>
              <a:t> by adjusting internal parameters.</a:t>
            </a:r>
          </a:p>
          <a:p>
            <a:pPr marL="0" indent="0">
              <a:buNone/>
            </a:pPr>
            <a:endParaRPr lang="en-US" sz="1000" dirty="0"/>
          </a:p>
          <a:p>
            <a:pPr marL="0" indent="0">
              <a:buNone/>
            </a:pPr>
            <a:r>
              <a:rPr lang="en-US" sz="2400" b="1" dirty="0"/>
              <a:t>🔁 Example: </a:t>
            </a:r>
            <a:r>
              <a:rPr lang="en-US" sz="2400" dirty="0"/>
              <a:t>Suppose you're predicting house prices:</a:t>
            </a:r>
          </a:p>
          <a:p>
            <a:r>
              <a:rPr lang="en-US" sz="2400" b="1" dirty="0"/>
              <a:t>Input</a:t>
            </a:r>
            <a:r>
              <a:rPr lang="en-US" sz="2400" dirty="0"/>
              <a:t>: Size, location, number of bedrooms</a:t>
            </a:r>
          </a:p>
          <a:p>
            <a:r>
              <a:rPr lang="en-US" sz="2400" b="1" dirty="0"/>
              <a:t>Output</a:t>
            </a:r>
            <a:r>
              <a:rPr lang="en-US" sz="2400" dirty="0"/>
              <a:t>: House price</a:t>
            </a:r>
            <a:endParaRPr lang="en-IN" sz="2400" dirty="0"/>
          </a:p>
        </p:txBody>
      </p:sp>
    </p:spTree>
    <p:extLst>
      <p:ext uri="{BB962C8B-B14F-4D97-AF65-F5344CB8AC3E}">
        <p14:creationId xmlns:p14="http://schemas.microsoft.com/office/powerpoint/2010/main" val="18036464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BA580-9494-E0FB-4B88-F8BD7A922BB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9A40E8-1634-DC93-AA80-045770246B89}"/>
              </a:ext>
            </a:extLst>
          </p:cNvPr>
          <p:cNvSpPr>
            <a:spLocks noGrp="1"/>
          </p:cNvSpPr>
          <p:nvPr>
            <p:ph idx="1"/>
          </p:nvPr>
        </p:nvSpPr>
        <p:spPr>
          <a:xfrm>
            <a:off x="702853" y="620486"/>
            <a:ext cx="10900568" cy="5529943"/>
          </a:xfrm>
        </p:spPr>
        <p:txBody>
          <a:bodyPr>
            <a:normAutofit/>
          </a:bodyPr>
          <a:lstStyle/>
          <a:p>
            <a:pPr marL="0" indent="0">
              <a:buNone/>
            </a:pPr>
            <a:r>
              <a:rPr lang="en-US" sz="2400" b="1" dirty="0"/>
              <a:t>Model Evaluation :</a:t>
            </a:r>
          </a:p>
          <a:p>
            <a:pPr marL="0" indent="0">
              <a:buNone/>
            </a:pPr>
            <a:r>
              <a:rPr lang="en-US" sz="2400" b="1" dirty="0"/>
              <a:t>🧠 Definition: Model evaluation</a:t>
            </a:r>
            <a:r>
              <a:rPr lang="en-US" sz="2400" dirty="0"/>
              <a:t> is the </a:t>
            </a:r>
            <a:r>
              <a:rPr lang="en-US" sz="2400" b="1" dirty="0">
                <a:solidFill>
                  <a:schemeClr val="accent2">
                    <a:lumMod val="75000"/>
                  </a:schemeClr>
                </a:solidFill>
              </a:rPr>
              <a:t>process of testing </a:t>
            </a:r>
            <a:r>
              <a:rPr lang="en-US" sz="2400" b="1" dirty="0">
                <a:solidFill>
                  <a:srgbClr val="C00000"/>
                </a:solidFill>
              </a:rPr>
              <a:t>how well your trained model performs on </a:t>
            </a:r>
            <a:r>
              <a:rPr lang="en-US" sz="2400" b="1" dirty="0">
                <a:solidFill>
                  <a:schemeClr val="accent2">
                    <a:lumMod val="75000"/>
                  </a:schemeClr>
                </a:solidFill>
              </a:rPr>
              <a:t>unseen data</a:t>
            </a:r>
            <a:r>
              <a:rPr lang="en-US" sz="2400" dirty="0"/>
              <a:t>.</a:t>
            </a:r>
          </a:p>
          <a:p>
            <a:pPr marL="0" indent="0">
              <a:buNone/>
            </a:pPr>
            <a:r>
              <a:rPr lang="en-US" sz="2400" b="1" dirty="0"/>
              <a:t>📘 Explanation:</a:t>
            </a:r>
          </a:p>
          <a:p>
            <a:pPr marL="0" indent="0">
              <a:buNone/>
            </a:pPr>
            <a:r>
              <a:rPr lang="en-US" sz="2400" dirty="0"/>
              <a:t>Once the model is trained, you evaluate it using a </a:t>
            </a:r>
            <a:r>
              <a:rPr lang="en-US" sz="2400" b="1" dirty="0"/>
              <a:t>separate dataset</a:t>
            </a:r>
            <a:r>
              <a:rPr lang="en-US" sz="2400" dirty="0"/>
              <a:t> (called </a:t>
            </a:r>
            <a:r>
              <a:rPr lang="en-US" sz="2400" b="1" dirty="0">
                <a:solidFill>
                  <a:srgbClr val="C00000"/>
                </a:solidFill>
              </a:rPr>
              <a:t>validation</a:t>
            </a:r>
            <a:r>
              <a:rPr lang="en-US" sz="2400" dirty="0"/>
              <a:t> or </a:t>
            </a:r>
            <a:r>
              <a:rPr lang="en-US" sz="2400" b="1" dirty="0">
                <a:solidFill>
                  <a:srgbClr val="C00000"/>
                </a:solidFill>
              </a:rPr>
              <a:t>test</a:t>
            </a:r>
            <a:r>
              <a:rPr lang="en-US" sz="2400" dirty="0"/>
              <a:t> </a:t>
            </a:r>
            <a:r>
              <a:rPr lang="en-US" sz="2400" b="1" dirty="0">
                <a:solidFill>
                  <a:srgbClr val="C00000"/>
                </a:solidFill>
              </a:rPr>
              <a:t>data</a:t>
            </a:r>
            <a:r>
              <a:rPr lang="en-US" sz="2400" dirty="0"/>
              <a:t>) to measure its </a:t>
            </a:r>
            <a:r>
              <a:rPr lang="en-US" sz="2400" b="1" dirty="0">
                <a:solidFill>
                  <a:srgbClr val="002060"/>
                </a:solidFill>
              </a:rPr>
              <a:t>performance</a:t>
            </a:r>
            <a:r>
              <a:rPr lang="en-US" sz="2400" dirty="0"/>
              <a:t>, </a:t>
            </a:r>
            <a:r>
              <a:rPr lang="en-US" sz="2400" b="1" dirty="0">
                <a:solidFill>
                  <a:srgbClr val="002060"/>
                </a:solidFill>
              </a:rPr>
              <a:t>generalization</a:t>
            </a:r>
            <a:r>
              <a:rPr lang="en-US" sz="2400" dirty="0"/>
              <a:t>, and </a:t>
            </a:r>
            <a:r>
              <a:rPr lang="en-US" sz="2400" b="1" dirty="0">
                <a:solidFill>
                  <a:srgbClr val="002060"/>
                </a:solidFill>
              </a:rPr>
              <a:t>reliability</a:t>
            </a:r>
            <a:r>
              <a:rPr lang="en-US" sz="2400" dirty="0"/>
              <a:t>.</a:t>
            </a:r>
          </a:p>
          <a:p>
            <a:pPr marL="0" indent="0">
              <a:buNone/>
            </a:pPr>
            <a:endParaRPr lang="en-US" sz="1200" dirty="0"/>
          </a:p>
          <a:p>
            <a:pPr marL="0" indent="0">
              <a:buNone/>
            </a:pPr>
            <a:r>
              <a:rPr lang="en-US" sz="2400" dirty="0"/>
              <a:t>You use various </a:t>
            </a:r>
            <a:r>
              <a:rPr lang="en-US" sz="2400" b="1" dirty="0"/>
              <a:t>metrics</a:t>
            </a:r>
            <a:r>
              <a:rPr lang="en-US" sz="2400" dirty="0"/>
              <a:t> based on the type of problem:</a:t>
            </a:r>
          </a:p>
          <a:p>
            <a:pPr marL="0" indent="0">
              <a:buNone/>
            </a:pPr>
            <a:endParaRPr lang="en-IN" sz="2400" dirty="0"/>
          </a:p>
        </p:txBody>
      </p:sp>
      <p:graphicFrame>
        <p:nvGraphicFramePr>
          <p:cNvPr id="2" name="Table 1">
            <a:extLst>
              <a:ext uri="{FF2B5EF4-FFF2-40B4-BE49-F238E27FC236}">
                <a16:creationId xmlns:a16="http://schemas.microsoft.com/office/drawing/2014/main" id="{E31AF54E-37EC-6857-A925-942B4DE4A237}"/>
              </a:ext>
            </a:extLst>
          </p:cNvPr>
          <p:cNvGraphicFramePr>
            <a:graphicFrameLocks noGrp="1"/>
          </p:cNvGraphicFramePr>
          <p:nvPr>
            <p:extLst>
              <p:ext uri="{D42A27DB-BD31-4B8C-83A1-F6EECF244321}">
                <p14:modId xmlns:p14="http://schemas.microsoft.com/office/powerpoint/2010/main" val="3811154429"/>
              </p:ext>
            </p:extLst>
          </p:nvPr>
        </p:nvGraphicFramePr>
        <p:xfrm>
          <a:off x="1195395" y="3950772"/>
          <a:ext cx="9623170" cy="1932234"/>
        </p:xfrm>
        <a:graphic>
          <a:graphicData uri="http://schemas.openxmlformats.org/drawingml/2006/table">
            <a:tbl>
              <a:tblPr firstRow="1" firstCol="1" bandRow="1">
                <a:tableStyleId>{5C22544A-7EE6-4342-B048-85BDC9FD1C3A}</a:tableStyleId>
              </a:tblPr>
              <a:tblGrid>
                <a:gridCol w="3377348">
                  <a:extLst>
                    <a:ext uri="{9D8B030D-6E8A-4147-A177-3AD203B41FA5}">
                      <a16:colId xmlns:a16="http://schemas.microsoft.com/office/drawing/2014/main" val="3175970860"/>
                    </a:ext>
                  </a:extLst>
                </a:gridCol>
                <a:gridCol w="6245822">
                  <a:extLst>
                    <a:ext uri="{9D8B030D-6E8A-4147-A177-3AD203B41FA5}">
                      <a16:colId xmlns:a16="http://schemas.microsoft.com/office/drawing/2014/main" val="340467853"/>
                    </a:ext>
                  </a:extLst>
                </a:gridCol>
              </a:tblGrid>
              <a:tr h="644078">
                <a:tc>
                  <a:txBody>
                    <a:bodyPr/>
                    <a:lstStyle/>
                    <a:p>
                      <a:pPr>
                        <a:lnSpc>
                          <a:spcPct val="107000"/>
                        </a:lnSpc>
                        <a:spcAft>
                          <a:spcPts val="800"/>
                        </a:spcAft>
                        <a:buNone/>
                      </a:pPr>
                      <a:r>
                        <a:rPr lang="en-IN" sz="2400" kern="100">
                          <a:effectLst/>
                        </a:rPr>
                        <a:t>Type of ML Problem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Evaluation Metrics</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176031908"/>
                  </a:ext>
                </a:extLst>
              </a:tr>
              <a:tr h="644078">
                <a:tc>
                  <a:txBody>
                    <a:bodyPr/>
                    <a:lstStyle/>
                    <a:p>
                      <a:pPr>
                        <a:lnSpc>
                          <a:spcPct val="107000"/>
                        </a:lnSpc>
                        <a:spcAft>
                          <a:spcPts val="800"/>
                        </a:spcAft>
                        <a:buNone/>
                      </a:pPr>
                      <a:r>
                        <a:rPr lang="en-IN" sz="2400" kern="100">
                          <a:effectLst/>
                        </a:rPr>
                        <a:t>Classification</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Accuracy, Precision, Recall, F1-Score, AUC</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343452944"/>
                  </a:ext>
                </a:extLst>
              </a:tr>
              <a:tr h="644078">
                <a:tc>
                  <a:txBody>
                    <a:bodyPr/>
                    <a:lstStyle/>
                    <a:p>
                      <a:pPr>
                        <a:lnSpc>
                          <a:spcPct val="107000"/>
                        </a:lnSpc>
                        <a:spcAft>
                          <a:spcPts val="800"/>
                        </a:spcAft>
                        <a:buNone/>
                      </a:pPr>
                      <a:r>
                        <a:rPr lang="en-IN" sz="2400" kern="100">
                          <a:effectLst/>
                        </a:rPr>
                        <a:t>Regression</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MAE, MSE, RMSE, R²</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704284666"/>
                  </a:ext>
                </a:extLst>
              </a:tr>
            </a:tbl>
          </a:graphicData>
        </a:graphic>
      </p:graphicFrame>
    </p:spTree>
    <p:extLst>
      <p:ext uri="{BB962C8B-B14F-4D97-AF65-F5344CB8AC3E}">
        <p14:creationId xmlns:p14="http://schemas.microsoft.com/office/powerpoint/2010/main" val="41192294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12AAA-122E-10E8-5427-4177597EBE8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255861-388E-B457-4C9C-D1D50753F7CF}"/>
              </a:ext>
            </a:extLst>
          </p:cNvPr>
          <p:cNvSpPr>
            <a:spLocks noGrp="1"/>
          </p:cNvSpPr>
          <p:nvPr>
            <p:ph idx="1"/>
          </p:nvPr>
        </p:nvSpPr>
        <p:spPr>
          <a:xfrm>
            <a:off x="702853" y="620486"/>
            <a:ext cx="10900568" cy="5529943"/>
          </a:xfrm>
        </p:spPr>
        <p:txBody>
          <a:bodyPr>
            <a:normAutofit fontScale="92500" lnSpcReduction="10000"/>
          </a:bodyPr>
          <a:lstStyle/>
          <a:p>
            <a:pPr marL="0" indent="0">
              <a:buNone/>
            </a:pPr>
            <a:r>
              <a:rPr lang="en-US" sz="3000" b="1" dirty="0"/>
              <a:t>📘 Train-Test Split:</a:t>
            </a:r>
          </a:p>
          <a:p>
            <a:pPr marL="0" indent="0">
              <a:buNone/>
            </a:pPr>
            <a:r>
              <a:rPr lang="en-US" sz="2400" b="1" dirty="0"/>
              <a:t>🧠 Definition: </a:t>
            </a:r>
            <a:r>
              <a:rPr lang="en-US" sz="2400" dirty="0"/>
              <a:t>The Train-Test Split is a </a:t>
            </a:r>
            <a:r>
              <a:rPr lang="en-US" sz="2400" b="1" dirty="0">
                <a:solidFill>
                  <a:schemeClr val="tx2">
                    <a:lumMod val="75000"/>
                    <a:lumOff val="25000"/>
                  </a:schemeClr>
                </a:solidFill>
              </a:rPr>
              <a:t>basic model validation technique </a:t>
            </a:r>
            <a:r>
              <a:rPr lang="en-US" sz="2400" dirty="0"/>
              <a:t>where </a:t>
            </a:r>
            <a:r>
              <a:rPr lang="en-US" sz="2400" b="1" dirty="0">
                <a:solidFill>
                  <a:srgbClr val="002060"/>
                </a:solidFill>
              </a:rPr>
              <a:t>you split your dataset into two parts:</a:t>
            </a:r>
          </a:p>
          <a:p>
            <a:pPr marL="457200" indent="-457200">
              <a:buFont typeface="+mj-lt"/>
              <a:buAutoNum type="arabicPeriod"/>
            </a:pPr>
            <a:r>
              <a:rPr lang="en-US" sz="2400" b="1" dirty="0"/>
              <a:t>Training set: </a:t>
            </a:r>
            <a:r>
              <a:rPr lang="en-US" sz="2400" dirty="0"/>
              <a:t>Used to </a:t>
            </a:r>
            <a:r>
              <a:rPr lang="en-US" sz="2400" b="1" dirty="0">
                <a:solidFill>
                  <a:srgbClr val="002060"/>
                </a:solidFill>
              </a:rPr>
              <a:t>train the model</a:t>
            </a:r>
            <a:r>
              <a:rPr lang="en-US" sz="2400" dirty="0"/>
              <a:t>.</a:t>
            </a:r>
          </a:p>
          <a:p>
            <a:pPr marL="457200" indent="-457200">
              <a:buFont typeface="+mj-lt"/>
              <a:buAutoNum type="arabicPeriod"/>
            </a:pPr>
            <a:r>
              <a:rPr lang="en-US" sz="2400" b="1" dirty="0"/>
              <a:t>Test set: </a:t>
            </a:r>
            <a:r>
              <a:rPr lang="en-US" sz="2400" dirty="0"/>
              <a:t>Used </a:t>
            </a:r>
            <a:r>
              <a:rPr lang="en-US" sz="2400" b="1" dirty="0">
                <a:solidFill>
                  <a:srgbClr val="002060"/>
                </a:solidFill>
              </a:rPr>
              <a:t>to evaluate the model</a:t>
            </a:r>
            <a:r>
              <a:rPr lang="en-US" sz="2400" dirty="0"/>
              <a:t>.</a:t>
            </a:r>
          </a:p>
          <a:p>
            <a:pPr marL="0" indent="0">
              <a:buNone/>
            </a:pPr>
            <a:endParaRPr lang="en-US" sz="1700" dirty="0"/>
          </a:p>
          <a:p>
            <a:pPr marL="0" indent="0">
              <a:buNone/>
            </a:pPr>
            <a:r>
              <a:rPr lang="en-US" sz="2600" b="1" dirty="0"/>
              <a:t>📊 Typical Split Ratios:</a:t>
            </a:r>
          </a:p>
          <a:p>
            <a:r>
              <a:rPr lang="en-US" sz="2400" dirty="0"/>
              <a:t>80% training, 20% testing</a:t>
            </a:r>
          </a:p>
          <a:p>
            <a:r>
              <a:rPr lang="en-US" sz="2400" dirty="0"/>
              <a:t>70% training, 30% testing</a:t>
            </a:r>
          </a:p>
          <a:p>
            <a:r>
              <a:rPr lang="en-US" sz="2400" dirty="0"/>
              <a:t>Sometimes 60–20–20 (Train–Validation–Test)</a:t>
            </a:r>
          </a:p>
          <a:p>
            <a:pPr marL="0" indent="0">
              <a:buNone/>
            </a:pPr>
            <a:endParaRPr lang="en-US" sz="1200" dirty="0"/>
          </a:p>
          <a:p>
            <a:pPr marL="0" indent="0">
              <a:buNone/>
            </a:pPr>
            <a:r>
              <a:rPr lang="en-US" sz="2400" b="1" dirty="0"/>
              <a:t>📦 Example: </a:t>
            </a:r>
            <a:r>
              <a:rPr lang="en-US" sz="2400" dirty="0"/>
              <a:t>Suppose you have </a:t>
            </a:r>
            <a:r>
              <a:rPr lang="en-US" sz="2400" b="1" dirty="0">
                <a:solidFill>
                  <a:srgbClr val="002060"/>
                </a:solidFill>
              </a:rPr>
              <a:t>1000</a:t>
            </a:r>
            <a:r>
              <a:rPr lang="en-US" sz="2400" dirty="0"/>
              <a:t> </a:t>
            </a:r>
            <a:r>
              <a:rPr lang="en-US" sz="2400" b="1" dirty="0">
                <a:solidFill>
                  <a:srgbClr val="002060"/>
                </a:solidFill>
              </a:rPr>
              <a:t>samples</a:t>
            </a:r>
            <a:r>
              <a:rPr lang="en-US" sz="2400" dirty="0"/>
              <a:t> in your dataset.</a:t>
            </a:r>
          </a:p>
          <a:p>
            <a:r>
              <a:rPr lang="en-US" sz="2400" dirty="0"/>
              <a:t>Training set: </a:t>
            </a:r>
            <a:r>
              <a:rPr lang="en-US" sz="2400" b="1" dirty="0">
                <a:solidFill>
                  <a:srgbClr val="C00000"/>
                </a:solidFill>
              </a:rPr>
              <a:t>800</a:t>
            </a:r>
            <a:r>
              <a:rPr lang="en-US" sz="2400" dirty="0"/>
              <a:t> samples</a:t>
            </a:r>
          </a:p>
          <a:p>
            <a:r>
              <a:rPr lang="en-US" sz="2400" dirty="0"/>
              <a:t>Test set: </a:t>
            </a:r>
            <a:r>
              <a:rPr lang="en-US" sz="2400" b="1" dirty="0">
                <a:solidFill>
                  <a:srgbClr val="C00000"/>
                </a:solidFill>
              </a:rPr>
              <a:t>200</a:t>
            </a:r>
            <a:r>
              <a:rPr lang="en-US" sz="2400" dirty="0"/>
              <a:t> samples</a:t>
            </a:r>
            <a:endParaRPr lang="en-IN" sz="2400" dirty="0"/>
          </a:p>
        </p:txBody>
      </p:sp>
    </p:spTree>
    <p:extLst>
      <p:ext uri="{BB962C8B-B14F-4D97-AF65-F5344CB8AC3E}">
        <p14:creationId xmlns:p14="http://schemas.microsoft.com/office/powerpoint/2010/main" val="24097953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27684-C2F5-1993-D0D9-E50CCF34CA5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DF306F-96D0-B667-D47D-C8B3C7140EB7}"/>
              </a:ext>
            </a:extLst>
          </p:cNvPr>
          <p:cNvSpPr>
            <a:spLocks noGrp="1"/>
          </p:cNvSpPr>
          <p:nvPr>
            <p:ph idx="1"/>
          </p:nvPr>
        </p:nvSpPr>
        <p:spPr>
          <a:xfrm>
            <a:off x="702853" y="620486"/>
            <a:ext cx="10900568" cy="5529943"/>
          </a:xfrm>
        </p:spPr>
        <p:txBody>
          <a:bodyPr>
            <a:normAutofit/>
          </a:bodyPr>
          <a:lstStyle/>
          <a:p>
            <a:pPr marL="0" indent="0">
              <a:buNone/>
            </a:pPr>
            <a:r>
              <a:rPr lang="en-US" sz="3000" b="1" dirty="0"/>
              <a:t>📘 2. Cross-Validation (CV)</a:t>
            </a:r>
          </a:p>
          <a:p>
            <a:pPr marL="0" indent="0">
              <a:buNone/>
            </a:pPr>
            <a:r>
              <a:rPr lang="en-US" sz="2400" b="1" dirty="0"/>
              <a:t>🧠 Definition: </a:t>
            </a:r>
            <a:r>
              <a:rPr lang="en-US" sz="2400" dirty="0"/>
              <a:t>Cross-validation is a model evaluation technique where the data is split into k subsets (folds), and the model is trained and tested k times — each time using a different fold as the test set and the rest as training data.</a:t>
            </a:r>
          </a:p>
          <a:p>
            <a:pPr marL="0" indent="0">
              <a:buNone/>
            </a:pPr>
            <a:r>
              <a:rPr lang="en-US" sz="2400" dirty="0"/>
              <a:t>The most common form is </a:t>
            </a:r>
            <a:r>
              <a:rPr lang="en-US" sz="2400" b="1" dirty="0">
                <a:solidFill>
                  <a:schemeClr val="tx2">
                    <a:lumMod val="75000"/>
                    <a:lumOff val="25000"/>
                  </a:schemeClr>
                </a:solidFill>
              </a:rPr>
              <a:t>k-fold cross-validation</a:t>
            </a:r>
            <a:r>
              <a:rPr lang="en-US" sz="2400" dirty="0"/>
              <a:t>.</a:t>
            </a:r>
          </a:p>
          <a:p>
            <a:pPr marL="0" indent="0">
              <a:buNone/>
            </a:pPr>
            <a:endParaRPr lang="en-US" sz="1200" dirty="0"/>
          </a:p>
          <a:p>
            <a:pPr marL="0" indent="0">
              <a:buNone/>
            </a:pPr>
            <a:r>
              <a:rPr lang="en-US" sz="2400" b="1" dirty="0"/>
              <a:t>🔁 How K-Fold Works (e.g., k=5): </a:t>
            </a:r>
            <a:r>
              <a:rPr lang="en-US" sz="2400" dirty="0"/>
              <a:t>If you have </a:t>
            </a:r>
            <a:r>
              <a:rPr lang="en-US" sz="2400" b="1" dirty="0">
                <a:solidFill>
                  <a:srgbClr val="0070C0"/>
                </a:solidFill>
              </a:rPr>
              <a:t>100 samples</a:t>
            </a:r>
            <a:r>
              <a:rPr lang="en-US" sz="2400" dirty="0"/>
              <a:t>:</a:t>
            </a:r>
          </a:p>
          <a:p>
            <a:r>
              <a:rPr lang="en-US" sz="2400" dirty="0"/>
              <a:t>Split into </a:t>
            </a:r>
            <a:r>
              <a:rPr lang="en-US" sz="2400" b="1" dirty="0">
                <a:solidFill>
                  <a:schemeClr val="tx2">
                    <a:lumMod val="75000"/>
                    <a:lumOff val="25000"/>
                  </a:schemeClr>
                </a:solidFill>
              </a:rPr>
              <a:t>5 equal parts </a:t>
            </a:r>
            <a:r>
              <a:rPr lang="en-US" sz="2400" dirty="0"/>
              <a:t>(each 20 samples)</a:t>
            </a:r>
          </a:p>
          <a:p>
            <a:r>
              <a:rPr lang="en-US" sz="2400" dirty="0"/>
              <a:t>For each iteration:</a:t>
            </a:r>
          </a:p>
          <a:p>
            <a:pPr lvl="1"/>
            <a:r>
              <a:rPr lang="en-US" sz="2200" b="1" dirty="0">
                <a:solidFill>
                  <a:schemeClr val="tx2">
                    <a:lumMod val="75000"/>
                    <a:lumOff val="25000"/>
                  </a:schemeClr>
                </a:solidFill>
              </a:rPr>
              <a:t>Train on 4 parts </a:t>
            </a:r>
            <a:r>
              <a:rPr lang="en-US" sz="2200" dirty="0"/>
              <a:t>(80 samples)</a:t>
            </a:r>
          </a:p>
          <a:p>
            <a:pPr lvl="1"/>
            <a:r>
              <a:rPr lang="en-US" sz="2200" b="1" dirty="0">
                <a:solidFill>
                  <a:schemeClr val="tx2">
                    <a:lumMod val="75000"/>
                    <a:lumOff val="25000"/>
                  </a:schemeClr>
                </a:solidFill>
              </a:rPr>
              <a:t>Test on 1 part </a:t>
            </a:r>
            <a:r>
              <a:rPr lang="en-US" sz="2200" dirty="0"/>
              <a:t>(20 samples)</a:t>
            </a:r>
          </a:p>
          <a:p>
            <a:r>
              <a:rPr lang="en-US" sz="2400" dirty="0"/>
              <a:t>Repeat this </a:t>
            </a:r>
            <a:r>
              <a:rPr lang="en-US" sz="2400" b="1" dirty="0">
                <a:solidFill>
                  <a:schemeClr val="tx2">
                    <a:lumMod val="75000"/>
                    <a:lumOff val="25000"/>
                  </a:schemeClr>
                </a:solidFill>
              </a:rPr>
              <a:t>5 times</a:t>
            </a:r>
          </a:p>
          <a:p>
            <a:r>
              <a:rPr lang="en-US" sz="2400" dirty="0"/>
              <a:t>Final result = </a:t>
            </a:r>
            <a:r>
              <a:rPr lang="en-US" sz="2400" b="1" dirty="0">
                <a:solidFill>
                  <a:srgbClr val="002060"/>
                </a:solidFill>
              </a:rPr>
              <a:t>average performance over all 5 runs</a:t>
            </a:r>
            <a:endParaRPr lang="en-IN" sz="2400" b="1" dirty="0">
              <a:solidFill>
                <a:srgbClr val="002060"/>
              </a:solidFill>
            </a:endParaRPr>
          </a:p>
        </p:txBody>
      </p:sp>
    </p:spTree>
    <p:extLst>
      <p:ext uri="{BB962C8B-B14F-4D97-AF65-F5344CB8AC3E}">
        <p14:creationId xmlns:p14="http://schemas.microsoft.com/office/powerpoint/2010/main" val="40465900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123AB-52BA-95F2-B776-9FE8F444A4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93F46F-01E2-4D6C-1715-EF4BDAAC98B2}"/>
              </a:ext>
            </a:extLst>
          </p:cNvPr>
          <p:cNvSpPr>
            <a:spLocks noGrp="1"/>
          </p:cNvSpPr>
          <p:nvPr>
            <p:ph idx="1"/>
          </p:nvPr>
        </p:nvSpPr>
        <p:spPr>
          <a:xfrm>
            <a:off x="702853" y="620486"/>
            <a:ext cx="10900568" cy="5529943"/>
          </a:xfrm>
        </p:spPr>
        <p:txBody>
          <a:bodyPr>
            <a:normAutofit/>
          </a:bodyPr>
          <a:lstStyle/>
          <a:p>
            <a:pPr marL="0" indent="0">
              <a:buNone/>
            </a:pPr>
            <a:endParaRPr lang="en-IN" sz="2400" dirty="0"/>
          </a:p>
        </p:txBody>
      </p:sp>
    </p:spTree>
    <p:extLst>
      <p:ext uri="{BB962C8B-B14F-4D97-AF65-F5344CB8AC3E}">
        <p14:creationId xmlns:p14="http://schemas.microsoft.com/office/powerpoint/2010/main" val="19789320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B72B8-0660-A751-EFEF-BE522AE8270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67BD05-83A3-E076-0D21-FB4D27F5E1EC}"/>
              </a:ext>
            </a:extLst>
          </p:cNvPr>
          <p:cNvSpPr>
            <a:spLocks noGrp="1"/>
          </p:cNvSpPr>
          <p:nvPr>
            <p:ph idx="1"/>
          </p:nvPr>
        </p:nvSpPr>
        <p:spPr>
          <a:xfrm>
            <a:off x="702853" y="968829"/>
            <a:ext cx="10900568" cy="4931228"/>
          </a:xfrm>
        </p:spPr>
        <p:txBody>
          <a:bodyPr>
            <a:normAutofit/>
          </a:bodyPr>
          <a:lstStyle/>
          <a:p>
            <a:pPr marL="0" indent="0">
              <a:buNone/>
            </a:pPr>
            <a:r>
              <a:rPr lang="en-US" sz="3200" b="1" dirty="0">
                <a:solidFill>
                  <a:srgbClr val="C00000"/>
                </a:solidFill>
              </a:rPr>
              <a:t>Module-2: </a:t>
            </a:r>
            <a:r>
              <a:rPr lang="en-US" sz="3200" b="1" dirty="0">
                <a:solidFill>
                  <a:schemeClr val="accent3">
                    <a:lumMod val="50000"/>
                  </a:schemeClr>
                </a:solidFill>
              </a:rPr>
              <a:t>Supervised Learning: </a:t>
            </a:r>
          </a:p>
          <a:p>
            <a:pPr marL="0" indent="0">
              <a:buNone/>
            </a:pPr>
            <a:r>
              <a:rPr lang="en-US" sz="3200" b="1" dirty="0"/>
              <a:t>Regression: Linear regression, Polynomial regression</a:t>
            </a:r>
            <a:r>
              <a:rPr lang="en-US" sz="3200" dirty="0"/>
              <a:t>, </a:t>
            </a:r>
            <a:r>
              <a:rPr lang="en-US" sz="3200" b="1" dirty="0"/>
              <a:t>Model evaluation metrics: MAE, MSE, RMSE. </a:t>
            </a:r>
          </a:p>
          <a:p>
            <a:pPr marL="0" indent="0">
              <a:buNone/>
            </a:pPr>
            <a:r>
              <a:rPr lang="en-US" sz="3200" b="1" dirty="0"/>
              <a:t>Classification: Logistic regression</a:t>
            </a:r>
            <a:r>
              <a:rPr lang="en-US" sz="3200" dirty="0"/>
              <a:t>, </a:t>
            </a:r>
            <a:r>
              <a:rPr lang="en-US" sz="3200" b="1" dirty="0"/>
              <a:t>K-Nearest Neighbors (KNN),  Decision Trees </a:t>
            </a:r>
            <a:r>
              <a:rPr lang="en-US" sz="3200" dirty="0"/>
              <a:t>and </a:t>
            </a:r>
            <a:r>
              <a:rPr lang="en-US" sz="3200" b="1" dirty="0"/>
              <a:t>Random Forests</a:t>
            </a:r>
            <a:r>
              <a:rPr lang="en-US" sz="3200" dirty="0"/>
              <a:t>, </a:t>
            </a:r>
            <a:r>
              <a:rPr lang="en-US" sz="3200" b="1" dirty="0"/>
              <a:t>Model evaluation metrics: Accuracy, precision, recall</a:t>
            </a:r>
            <a:r>
              <a:rPr lang="en-US" sz="3200" dirty="0"/>
              <a:t>, </a:t>
            </a:r>
            <a:r>
              <a:rPr lang="en-US" sz="3200" b="1" dirty="0"/>
              <a:t>F1-score, ROC-AUC.  </a:t>
            </a:r>
          </a:p>
          <a:p>
            <a:pPr marL="0" indent="0">
              <a:buNone/>
            </a:pPr>
            <a:r>
              <a:rPr lang="en-US" sz="3200" b="1" dirty="0"/>
              <a:t>Model Training and Evaluation: Train-test split and cross-validation</a:t>
            </a:r>
            <a:r>
              <a:rPr lang="en-US" sz="3200" dirty="0"/>
              <a:t>, Hyper parameter tuning using </a:t>
            </a:r>
            <a:r>
              <a:rPr lang="en-US" sz="3200" dirty="0" err="1"/>
              <a:t>GridSearchCV</a:t>
            </a:r>
            <a:r>
              <a:rPr lang="en-US" sz="3200" dirty="0"/>
              <a:t>, Overfitting and underfitting.</a:t>
            </a:r>
            <a:endParaRPr lang="en-IN" sz="3200" dirty="0"/>
          </a:p>
        </p:txBody>
      </p:sp>
    </p:spTree>
    <p:extLst>
      <p:ext uri="{BB962C8B-B14F-4D97-AF65-F5344CB8AC3E}">
        <p14:creationId xmlns:p14="http://schemas.microsoft.com/office/powerpoint/2010/main" val="7255099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0B128-E858-1341-9F21-DE0CB521F37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4CC2F2-54F8-9936-68DF-F85F4CAEC70A}"/>
              </a:ext>
            </a:extLst>
          </p:cNvPr>
          <p:cNvSpPr>
            <a:spLocks noGrp="1"/>
          </p:cNvSpPr>
          <p:nvPr>
            <p:ph idx="1"/>
          </p:nvPr>
        </p:nvSpPr>
        <p:spPr>
          <a:xfrm>
            <a:off x="702853" y="620486"/>
            <a:ext cx="10900568" cy="5529943"/>
          </a:xfrm>
        </p:spPr>
        <p:txBody>
          <a:bodyPr>
            <a:normAutofit/>
          </a:bodyPr>
          <a:lstStyle/>
          <a:p>
            <a:pPr marL="0" indent="0">
              <a:buNone/>
            </a:pPr>
            <a:endParaRPr lang="en-IN" sz="2400" dirty="0"/>
          </a:p>
        </p:txBody>
      </p:sp>
    </p:spTree>
    <p:extLst>
      <p:ext uri="{BB962C8B-B14F-4D97-AF65-F5344CB8AC3E}">
        <p14:creationId xmlns:p14="http://schemas.microsoft.com/office/powerpoint/2010/main" val="15885502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F5FD7-ABBF-0C5F-13BE-EBC1141404C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839DE1-6981-7E86-1DEA-7C7859CE4E28}"/>
              </a:ext>
            </a:extLst>
          </p:cNvPr>
          <p:cNvSpPr>
            <a:spLocks noGrp="1"/>
          </p:cNvSpPr>
          <p:nvPr>
            <p:ph idx="1"/>
          </p:nvPr>
        </p:nvSpPr>
        <p:spPr>
          <a:xfrm>
            <a:off x="702853" y="620486"/>
            <a:ext cx="10900568" cy="5529943"/>
          </a:xfrm>
        </p:spPr>
        <p:txBody>
          <a:bodyPr>
            <a:normAutofit/>
          </a:bodyPr>
          <a:lstStyle/>
          <a:p>
            <a:pPr marL="0" indent="0">
              <a:buNone/>
            </a:pPr>
            <a:endParaRPr lang="en-IN" sz="2400" dirty="0"/>
          </a:p>
        </p:txBody>
      </p:sp>
    </p:spTree>
    <p:extLst>
      <p:ext uri="{BB962C8B-B14F-4D97-AF65-F5344CB8AC3E}">
        <p14:creationId xmlns:p14="http://schemas.microsoft.com/office/powerpoint/2010/main" val="21637351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8CE61-5D1F-C6D6-2545-42C477B5D15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FDAFF2-1928-3ACD-6CAB-FD7B72B59F7E}"/>
              </a:ext>
            </a:extLst>
          </p:cNvPr>
          <p:cNvSpPr>
            <a:spLocks noGrp="1"/>
          </p:cNvSpPr>
          <p:nvPr>
            <p:ph idx="1"/>
          </p:nvPr>
        </p:nvSpPr>
        <p:spPr>
          <a:xfrm>
            <a:off x="702853" y="620486"/>
            <a:ext cx="10900568" cy="5529943"/>
          </a:xfrm>
        </p:spPr>
        <p:txBody>
          <a:bodyPr>
            <a:normAutofit/>
          </a:bodyPr>
          <a:lstStyle/>
          <a:p>
            <a:pPr marL="0" indent="0">
              <a:buNone/>
            </a:pPr>
            <a:endParaRPr lang="en-IN" sz="2400" dirty="0"/>
          </a:p>
        </p:txBody>
      </p:sp>
    </p:spTree>
    <p:extLst>
      <p:ext uri="{BB962C8B-B14F-4D97-AF65-F5344CB8AC3E}">
        <p14:creationId xmlns:p14="http://schemas.microsoft.com/office/powerpoint/2010/main" val="2329202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AD659-A521-69B1-D326-41AFD331DFF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FC4F07-4306-2638-3A18-A665154FAE3B}"/>
              </a:ext>
            </a:extLst>
          </p:cNvPr>
          <p:cNvSpPr>
            <a:spLocks noGrp="1"/>
          </p:cNvSpPr>
          <p:nvPr>
            <p:ph idx="1"/>
          </p:nvPr>
        </p:nvSpPr>
        <p:spPr>
          <a:xfrm>
            <a:off x="702853" y="1132114"/>
            <a:ext cx="10900568" cy="4767943"/>
          </a:xfrm>
        </p:spPr>
        <p:txBody>
          <a:bodyPr>
            <a:normAutofit/>
          </a:bodyPr>
          <a:lstStyle/>
          <a:p>
            <a:pPr marL="0" indent="0">
              <a:buNone/>
            </a:pPr>
            <a:r>
              <a:rPr lang="en-US" sz="3200" b="1" dirty="0"/>
              <a:t>Types of Regression:</a:t>
            </a:r>
          </a:p>
          <a:p>
            <a:pPr marL="0" indent="0">
              <a:buNone/>
            </a:pPr>
            <a:r>
              <a:rPr lang="en-US" sz="2800" dirty="0"/>
              <a:t>There are </a:t>
            </a:r>
            <a:r>
              <a:rPr lang="en-US" sz="2800" b="1" dirty="0">
                <a:solidFill>
                  <a:srgbClr val="C00000"/>
                </a:solidFill>
              </a:rPr>
              <a:t>several types of regression techniques</a:t>
            </a:r>
            <a:r>
              <a:rPr lang="en-US" sz="2800" dirty="0"/>
              <a:t>, each suited for different kinds of </a:t>
            </a:r>
            <a:r>
              <a:rPr lang="en-US" sz="2800" b="1" dirty="0">
                <a:solidFill>
                  <a:srgbClr val="002060"/>
                </a:solidFill>
              </a:rPr>
              <a:t>data</a:t>
            </a:r>
            <a:r>
              <a:rPr lang="en-US" sz="2800" dirty="0"/>
              <a:t> and </a:t>
            </a:r>
            <a:r>
              <a:rPr lang="en-US" sz="2800" b="1" dirty="0"/>
              <a:t>relationships between variables</a:t>
            </a:r>
            <a:r>
              <a:rPr lang="en-US" sz="2800" dirty="0"/>
              <a:t>.</a:t>
            </a:r>
          </a:p>
          <a:p>
            <a:pPr marL="457200" indent="-457200">
              <a:buFont typeface="+mj-lt"/>
              <a:buAutoNum type="arabicPeriod"/>
            </a:pPr>
            <a:r>
              <a:rPr lang="en-IN" sz="2800" b="1" dirty="0">
                <a:solidFill>
                  <a:srgbClr val="002060"/>
                </a:solidFill>
              </a:rPr>
              <a:t>Linear Regression </a:t>
            </a:r>
            <a:r>
              <a:rPr lang="en-IN" sz="2800" dirty="0"/>
              <a:t>(</a:t>
            </a:r>
            <a:r>
              <a:rPr lang="en-IN" sz="2800" b="1" dirty="0"/>
              <a:t>Formula: </a:t>
            </a:r>
            <a:r>
              <a:rPr lang="en-IN" sz="2800" dirty="0"/>
              <a:t>Y = </a:t>
            </a:r>
            <a:r>
              <a:rPr lang="en-IN" sz="2800" dirty="0" err="1"/>
              <a:t>mX</a:t>
            </a:r>
            <a:r>
              <a:rPr lang="en-IN" sz="2800" dirty="0"/>
              <a:t> + c)</a:t>
            </a:r>
          </a:p>
          <a:p>
            <a:pPr marL="457200" indent="-457200">
              <a:buFont typeface="+mj-lt"/>
              <a:buAutoNum type="arabicPeriod"/>
            </a:pPr>
            <a:r>
              <a:rPr lang="en-IN" sz="2800" dirty="0"/>
              <a:t>Multiple Linear Regression (</a:t>
            </a:r>
            <a:r>
              <a:rPr lang="en-IN" sz="2800" b="1" dirty="0"/>
              <a:t>Formula: </a:t>
            </a:r>
            <a:r>
              <a:rPr lang="en-IN" sz="2800" dirty="0"/>
              <a:t>Y = b0 + b1X1 + b2X2 + ... + </a:t>
            </a:r>
            <a:r>
              <a:rPr lang="en-IN" sz="2800" dirty="0" err="1"/>
              <a:t>bnXn</a:t>
            </a:r>
            <a:r>
              <a:rPr lang="en-IN" sz="2800" dirty="0"/>
              <a:t>)</a:t>
            </a:r>
          </a:p>
          <a:p>
            <a:pPr marL="457200" indent="-457200">
              <a:buFont typeface="+mj-lt"/>
              <a:buAutoNum type="arabicPeriod"/>
            </a:pPr>
            <a:r>
              <a:rPr lang="en-IN" sz="2800" dirty="0"/>
              <a:t>Polynomial Regression (</a:t>
            </a:r>
            <a:r>
              <a:rPr lang="en-IN" sz="2800" b="1" dirty="0"/>
              <a:t>Formula: </a:t>
            </a:r>
            <a:r>
              <a:rPr lang="en-IN" sz="2800" dirty="0"/>
              <a:t>Y = b0 + b1X + b2X² + ... + </a:t>
            </a:r>
            <a:r>
              <a:rPr lang="en-IN" sz="2800" dirty="0" err="1"/>
              <a:t>bnX</a:t>
            </a:r>
            <a:r>
              <a:rPr lang="en-IN" sz="2800" dirty="0"/>
              <a:t>ⁿ)</a:t>
            </a:r>
          </a:p>
          <a:p>
            <a:pPr marL="457200" indent="-457200">
              <a:buFont typeface="+mj-lt"/>
              <a:buAutoNum type="arabicPeriod"/>
            </a:pPr>
            <a:r>
              <a:rPr lang="en-IN" sz="2800" b="1" dirty="0">
                <a:solidFill>
                  <a:srgbClr val="002060"/>
                </a:solidFill>
              </a:rPr>
              <a:t>Logistic Regression </a:t>
            </a:r>
            <a:r>
              <a:rPr lang="en-IN" sz="2800" dirty="0"/>
              <a:t>(Technically Classification) </a:t>
            </a:r>
          </a:p>
        </p:txBody>
      </p:sp>
    </p:spTree>
    <p:extLst>
      <p:ext uri="{BB962C8B-B14F-4D97-AF65-F5344CB8AC3E}">
        <p14:creationId xmlns:p14="http://schemas.microsoft.com/office/powerpoint/2010/main" val="30736147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DACDD-B003-A47D-44BD-CF8A00F3BFB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F5DE9E-2F9C-73C4-9307-46E577E1B4BF}"/>
              </a:ext>
            </a:extLst>
          </p:cNvPr>
          <p:cNvSpPr>
            <a:spLocks noGrp="1"/>
          </p:cNvSpPr>
          <p:nvPr>
            <p:ph idx="1"/>
          </p:nvPr>
        </p:nvSpPr>
        <p:spPr>
          <a:xfrm>
            <a:off x="702853" y="620486"/>
            <a:ext cx="10900568" cy="5529943"/>
          </a:xfrm>
        </p:spPr>
        <p:txBody>
          <a:bodyPr>
            <a:normAutofit/>
          </a:bodyPr>
          <a:lstStyle/>
          <a:p>
            <a:pPr marL="0" indent="0">
              <a:buNone/>
            </a:pPr>
            <a:endParaRPr lang="en-IN" sz="2400" dirty="0"/>
          </a:p>
        </p:txBody>
      </p:sp>
    </p:spTree>
    <p:extLst>
      <p:ext uri="{BB962C8B-B14F-4D97-AF65-F5344CB8AC3E}">
        <p14:creationId xmlns:p14="http://schemas.microsoft.com/office/powerpoint/2010/main" val="3287121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51DCF-95B5-BC9D-EF6E-8F52993A0A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4AD692-6D19-0C60-1F84-BB097BFACE96}"/>
              </a:ext>
            </a:extLst>
          </p:cNvPr>
          <p:cNvSpPr>
            <a:spLocks noGrp="1"/>
          </p:cNvSpPr>
          <p:nvPr>
            <p:ph idx="1"/>
          </p:nvPr>
        </p:nvSpPr>
        <p:spPr>
          <a:xfrm>
            <a:off x="702853" y="620486"/>
            <a:ext cx="10900568" cy="5529943"/>
          </a:xfrm>
        </p:spPr>
        <p:txBody>
          <a:bodyPr>
            <a:normAutofit/>
          </a:bodyPr>
          <a:lstStyle/>
          <a:p>
            <a:pPr marL="0" indent="0">
              <a:buNone/>
            </a:pPr>
            <a:endParaRPr lang="en-IN" sz="2400" dirty="0"/>
          </a:p>
        </p:txBody>
      </p:sp>
    </p:spTree>
    <p:extLst>
      <p:ext uri="{BB962C8B-B14F-4D97-AF65-F5344CB8AC3E}">
        <p14:creationId xmlns:p14="http://schemas.microsoft.com/office/powerpoint/2010/main" val="19517681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F9D03-17BE-CA80-4D99-2D2A092751E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D8F5DC-0D6E-7E83-02F8-13B1D2DA4287}"/>
              </a:ext>
            </a:extLst>
          </p:cNvPr>
          <p:cNvSpPr>
            <a:spLocks noGrp="1"/>
          </p:cNvSpPr>
          <p:nvPr>
            <p:ph idx="1"/>
          </p:nvPr>
        </p:nvSpPr>
        <p:spPr>
          <a:xfrm>
            <a:off x="702853" y="620486"/>
            <a:ext cx="10900568" cy="5529943"/>
          </a:xfrm>
        </p:spPr>
        <p:txBody>
          <a:bodyPr>
            <a:normAutofit/>
          </a:bodyPr>
          <a:lstStyle/>
          <a:p>
            <a:pPr marL="0" indent="0">
              <a:buNone/>
            </a:pPr>
            <a:endParaRPr lang="en-IN" sz="2400" dirty="0"/>
          </a:p>
        </p:txBody>
      </p:sp>
    </p:spTree>
    <p:extLst>
      <p:ext uri="{BB962C8B-B14F-4D97-AF65-F5344CB8AC3E}">
        <p14:creationId xmlns:p14="http://schemas.microsoft.com/office/powerpoint/2010/main" val="20199426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06AC2-B224-7536-3788-CB65A03177D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ADE031-66A8-372A-AD2D-039AAA22F9D4}"/>
              </a:ext>
            </a:extLst>
          </p:cNvPr>
          <p:cNvSpPr>
            <a:spLocks noGrp="1"/>
          </p:cNvSpPr>
          <p:nvPr>
            <p:ph idx="1"/>
          </p:nvPr>
        </p:nvSpPr>
        <p:spPr>
          <a:xfrm>
            <a:off x="702853" y="620486"/>
            <a:ext cx="10900568" cy="5529943"/>
          </a:xfrm>
        </p:spPr>
        <p:txBody>
          <a:bodyPr>
            <a:normAutofit/>
          </a:bodyPr>
          <a:lstStyle/>
          <a:p>
            <a:pPr marL="0" indent="0">
              <a:buNone/>
            </a:pPr>
            <a:endParaRPr lang="en-IN" sz="2400" dirty="0"/>
          </a:p>
        </p:txBody>
      </p:sp>
    </p:spTree>
    <p:extLst>
      <p:ext uri="{BB962C8B-B14F-4D97-AF65-F5344CB8AC3E}">
        <p14:creationId xmlns:p14="http://schemas.microsoft.com/office/powerpoint/2010/main" val="292099171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F1369-5ACA-1737-2D90-88DEF79750C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FEAD54-51CE-029E-C11E-92EDC581BD22}"/>
              </a:ext>
            </a:extLst>
          </p:cNvPr>
          <p:cNvSpPr>
            <a:spLocks noGrp="1"/>
          </p:cNvSpPr>
          <p:nvPr>
            <p:ph idx="1"/>
          </p:nvPr>
        </p:nvSpPr>
        <p:spPr>
          <a:xfrm>
            <a:off x="702853" y="620486"/>
            <a:ext cx="10900568" cy="5529943"/>
          </a:xfrm>
        </p:spPr>
        <p:txBody>
          <a:bodyPr>
            <a:normAutofit/>
          </a:bodyPr>
          <a:lstStyle/>
          <a:p>
            <a:pPr marL="0" indent="0">
              <a:buNone/>
            </a:pPr>
            <a:endParaRPr lang="en-IN" sz="2400" dirty="0"/>
          </a:p>
        </p:txBody>
      </p:sp>
    </p:spTree>
    <p:extLst>
      <p:ext uri="{BB962C8B-B14F-4D97-AF65-F5344CB8AC3E}">
        <p14:creationId xmlns:p14="http://schemas.microsoft.com/office/powerpoint/2010/main" val="9189424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EA675-F246-95AB-EEFE-DE1D5836276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E57725-77B4-0501-A188-B4C7E59DC667}"/>
              </a:ext>
            </a:extLst>
          </p:cNvPr>
          <p:cNvSpPr>
            <a:spLocks noGrp="1"/>
          </p:cNvSpPr>
          <p:nvPr>
            <p:ph idx="1"/>
          </p:nvPr>
        </p:nvSpPr>
        <p:spPr>
          <a:xfrm>
            <a:off x="702853" y="620486"/>
            <a:ext cx="10900568" cy="5529943"/>
          </a:xfrm>
        </p:spPr>
        <p:txBody>
          <a:bodyPr>
            <a:normAutofit/>
          </a:bodyPr>
          <a:lstStyle/>
          <a:p>
            <a:pPr marL="0" indent="0">
              <a:buNone/>
            </a:pPr>
            <a:endParaRPr lang="en-IN" sz="2400" dirty="0"/>
          </a:p>
        </p:txBody>
      </p:sp>
    </p:spTree>
    <p:extLst>
      <p:ext uri="{BB962C8B-B14F-4D97-AF65-F5344CB8AC3E}">
        <p14:creationId xmlns:p14="http://schemas.microsoft.com/office/powerpoint/2010/main" val="41689630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A7476-7E61-D1E3-E39F-8C2EC060606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F3157F-4127-E937-0578-5CA60DE0A463}"/>
              </a:ext>
            </a:extLst>
          </p:cNvPr>
          <p:cNvSpPr>
            <a:spLocks noGrp="1"/>
          </p:cNvSpPr>
          <p:nvPr>
            <p:ph idx="1"/>
          </p:nvPr>
        </p:nvSpPr>
        <p:spPr>
          <a:xfrm>
            <a:off x="702853" y="620486"/>
            <a:ext cx="10900568" cy="5529943"/>
          </a:xfrm>
        </p:spPr>
        <p:txBody>
          <a:bodyPr>
            <a:normAutofit/>
          </a:bodyPr>
          <a:lstStyle/>
          <a:p>
            <a:pPr marL="0" indent="0">
              <a:buNone/>
            </a:pPr>
            <a:endParaRPr lang="en-IN" sz="2400" dirty="0"/>
          </a:p>
        </p:txBody>
      </p:sp>
    </p:spTree>
    <p:extLst>
      <p:ext uri="{BB962C8B-B14F-4D97-AF65-F5344CB8AC3E}">
        <p14:creationId xmlns:p14="http://schemas.microsoft.com/office/powerpoint/2010/main" val="29063573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E06AB-7CAD-CA4F-8FC8-9EE1CAA1B3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761F12-8D5F-EF74-315B-46E44EF1C9C8}"/>
              </a:ext>
            </a:extLst>
          </p:cNvPr>
          <p:cNvSpPr>
            <a:spLocks noGrp="1"/>
          </p:cNvSpPr>
          <p:nvPr>
            <p:ph idx="1"/>
          </p:nvPr>
        </p:nvSpPr>
        <p:spPr>
          <a:xfrm>
            <a:off x="702853" y="620486"/>
            <a:ext cx="10900568" cy="5529943"/>
          </a:xfrm>
        </p:spPr>
        <p:txBody>
          <a:bodyPr>
            <a:normAutofit/>
          </a:bodyPr>
          <a:lstStyle/>
          <a:p>
            <a:pPr marL="0" indent="0">
              <a:buNone/>
            </a:pPr>
            <a:endParaRPr lang="en-IN" sz="2400" dirty="0"/>
          </a:p>
        </p:txBody>
      </p:sp>
    </p:spTree>
    <p:extLst>
      <p:ext uri="{BB962C8B-B14F-4D97-AF65-F5344CB8AC3E}">
        <p14:creationId xmlns:p14="http://schemas.microsoft.com/office/powerpoint/2010/main" val="24637362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61E15-57AA-463F-E0A8-BDE0E86DE4A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232B8-60FF-2045-BEEA-503EA8221EE1}"/>
              </a:ext>
            </a:extLst>
          </p:cNvPr>
          <p:cNvSpPr>
            <a:spLocks noGrp="1"/>
          </p:cNvSpPr>
          <p:nvPr>
            <p:ph idx="1"/>
          </p:nvPr>
        </p:nvSpPr>
        <p:spPr>
          <a:xfrm>
            <a:off x="702853" y="620486"/>
            <a:ext cx="10900568" cy="5529943"/>
          </a:xfrm>
        </p:spPr>
        <p:txBody>
          <a:bodyPr>
            <a:normAutofit/>
          </a:bodyPr>
          <a:lstStyle/>
          <a:p>
            <a:pPr marL="0" indent="0">
              <a:buNone/>
            </a:pPr>
            <a:endParaRPr lang="en-IN" sz="2400" dirty="0"/>
          </a:p>
        </p:txBody>
      </p:sp>
    </p:spTree>
    <p:extLst>
      <p:ext uri="{BB962C8B-B14F-4D97-AF65-F5344CB8AC3E}">
        <p14:creationId xmlns:p14="http://schemas.microsoft.com/office/powerpoint/2010/main" val="1976489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775F3-C667-BC66-6B03-CEEC3CF69DB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FBB8FB-38FB-E16A-A78A-0B03829BE048}"/>
              </a:ext>
            </a:extLst>
          </p:cNvPr>
          <p:cNvSpPr>
            <a:spLocks noGrp="1"/>
          </p:cNvSpPr>
          <p:nvPr>
            <p:ph idx="1"/>
          </p:nvPr>
        </p:nvSpPr>
        <p:spPr>
          <a:xfrm>
            <a:off x="702853" y="696686"/>
            <a:ext cx="10900568" cy="5203371"/>
          </a:xfrm>
        </p:spPr>
        <p:txBody>
          <a:bodyPr>
            <a:normAutofit/>
          </a:bodyPr>
          <a:lstStyle/>
          <a:p>
            <a:pPr marL="0" indent="0">
              <a:buNone/>
            </a:pPr>
            <a:endParaRPr lang="en-IN" sz="2400" dirty="0"/>
          </a:p>
        </p:txBody>
      </p:sp>
      <p:grpSp>
        <p:nvGrpSpPr>
          <p:cNvPr id="6" name="Group 5">
            <a:extLst>
              <a:ext uri="{FF2B5EF4-FFF2-40B4-BE49-F238E27FC236}">
                <a16:creationId xmlns:a16="http://schemas.microsoft.com/office/drawing/2014/main" id="{E9A1C9B4-906F-6698-A3D4-2942914BE939}"/>
              </a:ext>
            </a:extLst>
          </p:cNvPr>
          <p:cNvGrpSpPr/>
          <p:nvPr/>
        </p:nvGrpSpPr>
        <p:grpSpPr>
          <a:xfrm>
            <a:off x="-1" y="-104"/>
            <a:ext cx="12317187" cy="6858104"/>
            <a:chOff x="-1" y="-104"/>
            <a:chExt cx="12317187" cy="6858104"/>
          </a:xfrm>
        </p:grpSpPr>
        <p:pic>
          <p:nvPicPr>
            <p:cNvPr id="1026" name="Picture 2" descr="Các loại phân tích hồi quy (regression) – HKT Consultant">
              <a:extLst>
                <a:ext uri="{FF2B5EF4-FFF2-40B4-BE49-F238E27FC236}">
                  <a16:creationId xmlns:a16="http://schemas.microsoft.com/office/drawing/2014/main" id="{1D284DF0-1EF1-2D7D-8DD7-0450D2EBA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6643" y="32554"/>
              <a:ext cx="8218714" cy="68254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27104C9-1074-1D1B-EBE6-67BCFA1B27F1}"/>
                </a:ext>
              </a:extLst>
            </p:cNvPr>
            <p:cNvPicPr>
              <a:picLocks noChangeAspect="1"/>
            </p:cNvPicPr>
            <p:nvPr/>
          </p:nvPicPr>
          <p:blipFill>
            <a:blip r:embed="rId3"/>
            <a:stretch>
              <a:fillRect/>
            </a:stretch>
          </p:blipFill>
          <p:spPr>
            <a:xfrm>
              <a:off x="-1" y="10782"/>
              <a:ext cx="1986644" cy="6825446"/>
            </a:xfrm>
            <a:prstGeom prst="rect">
              <a:avLst/>
            </a:prstGeom>
          </p:spPr>
        </p:pic>
        <p:pic>
          <p:nvPicPr>
            <p:cNvPr id="5" name="Picture 4">
              <a:extLst>
                <a:ext uri="{FF2B5EF4-FFF2-40B4-BE49-F238E27FC236}">
                  <a16:creationId xmlns:a16="http://schemas.microsoft.com/office/drawing/2014/main" id="{BAADBE15-5E45-48DB-5299-6943E531B315}"/>
                </a:ext>
              </a:extLst>
            </p:cNvPr>
            <p:cNvPicPr>
              <a:picLocks noChangeAspect="1"/>
            </p:cNvPicPr>
            <p:nvPr/>
          </p:nvPicPr>
          <p:blipFill>
            <a:blip r:embed="rId3"/>
            <a:stretch>
              <a:fillRect/>
            </a:stretch>
          </p:blipFill>
          <p:spPr>
            <a:xfrm>
              <a:off x="10205357" y="-104"/>
              <a:ext cx="2111829" cy="6858104"/>
            </a:xfrm>
            <a:prstGeom prst="rect">
              <a:avLst/>
            </a:prstGeom>
          </p:spPr>
        </p:pic>
      </p:grpSp>
    </p:spTree>
    <p:extLst>
      <p:ext uri="{BB962C8B-B14F-4D97-AF65-F5344CB8AC3E}">
        <p14:creationId xmlns:p14="http://schemas.microsoft.com/office/powerpoint/2010/main" val="1986873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F4029-A9DC-5DD1-80D3-52792CBAA4C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0612AB-9C0C-1A25-8ED2-412A0F553901}"/>
              </a:ext>
            </a:extLst>
          </p:cNvPr>
          <p:cNvSpPr>
            <a:spLocks noGrp="1"/>
          </p:cNvSpPr>
          <p:nvPr>
            <p:ph idx="1"/>
          </p:nvPr>
        </p:nvSpPr>
        <p:spPr>
          <a:xfrm>
            <a:off x="702853" y="968829"/>
            <a:ext cx="10900568" cy="4931228"/>
          </a:xfrm>
        </p:spPr>
        <p:txBody>
          <a:bodyPr>
            <a:normAutofit/>
          </a:bodyPr>
          <a:lstStyle/>
          <a:p>
            <a:pPr marL="0" indent="0">
              <a:buNone/>
            </a:pPr>
            <a:r>
              <a:rPr lang="en-US" sz="2800" b="1" dirty="0">
                <a:solidFill>
                  <a:srgbClr val="002060"/>
                </a:solidFill>
              </a:rPr>
              <a:t>Linear regression:</a:t>
            </a:r>
          </a:p>
          <a:p>
            <a:pPr marL="0" indent="0">
              <a:buNone/>
            </a:pPr>
            <a:r>
              <a:rPr lang="en-US" sz="2400" dirty="0"/>
              <a:t>As the name indicates, simple linear regression is the simplest regression model which involves </a:t>
            </a:r>
            <a:r>
              <a:rPr lang="en-US" sz="2400" b="1" dirty="0">
                <a:solidFill>
                  <a:srgbClr val="C00000"/>
                </a:solidFill>
              </a:rPr>
              <a:t>only</a:t>
            </a:r>
            <a:r>
              <a:rPr lang="en-US" sz="2400" dirty="0"/>
              <a:t> </a:t>
            </a:r>
            <a:r>
              <a:rPr lang="en-US" sz="2400" b="1" dirty="0">
                <a:solidFill>
                  <a:srgbClr val="C00000"/>
                </a:solidFill>
              </a:rPr>
              <a:t>one</a:t>
            </a:r>
            <a:r>
              <a:rPr lang="en-US" sz="2400" dirty="0"/>
              <a:t> </a:t>
            </a:r>
            <a:r>
              <a:rPr lang="en-US" sz="2400" b="1" dirty="0">
                <a:solidFill>
                  <a:srgbClr val="C00000"/>
                </a:solidFill>
              </a:rPr>
              <a:t>independent</a:t>
            </a:r>
            <a:r>
              <a:rPr lang="en-US" sz="2400" b="1" dirty="0"/>
              <a:t> </a:t>
            </a:r>
            <a:r>
              <a:rPr lang="en-US" sz="2400" b="1" dirty="0">
                <a:solidFill>
                  <a:srgbClr val="C00000"/>
                </a:solidFill>
              </a:rPr>
              <a:t>variable </a:t>
            </a:r>
            <a:r>
              <a:rPr lang="en-US" sz="2400" b="1" dirty="0"/>
              <a:t>or</a:t>
            </a:r>
            <a:r>
              <a:rPr lang="en-US" sz="2400" b="1" dirty="0">
                <a:solidFill>
                  <a:srgbClr val="C00000"/>
                </a:solidFill>
              </a:rPr>
              <a:t>  predictor </a:t>
            </a:r>
            <a:r>
              <a:rPr lang="en-US" sz="2400" dirty="0"/>
              <a:t>and </a:t>
            </a:r>
            <a:r>
              <a:rPr lang="en-US" sz="2400" b="1" dirty="0">
                <a:solidFill>
                  <a:srgbClr val="C00000"/>
                </a:solidFill>
              </a:rPr>
              <a:t>only one Dependent Variable </a:t>
            </a:r>
            <a:r>
              <a:rPr lang="en-US" sz="2400" b="1" dirty="0"/>
              <a:t>or</a:t>
            </a:r>
            <a:r>
              <a:rPr lang="en-US" sz="2400" b="1" dirty="0">
                <a:solidFill>
                  <a:srgbClr val="C00000"/>
                </a:solidFill>
              </a:rPr>
              <a:t> the Response Variable.</a:t>
            </a:r>
          </a:p>
          <a:p>
            <a:r>
              <a:rPr lang="en-US" sz="2400" dirty="0"/>
              <a:t>Linear Regression is a supervised learning algorithm used to </a:t>
            </a:r>
            <a:r>
              <a:rPr lang="en-US" sz="2400" b="1" dirty="0">
                <a:solidFill>
                  <a:srgbClr val="002060"/>
                </a:solidFill>
              </a:rPr>
              <a:t>predict a continuous target variable (Y)</a:t>
            </a:r>
            <a:r>
              <a:rPr lang="en-US" sz="2400" dirty="0"/>
              <a:t> </a:t>
            </a:r>
            <a:r>
              <a:rPr lang="en-US" sz="2400" b="1" dirty="0">
                <a:solidFill>
                  <a:srgbClr val="C00000"/>
                </a:solidFill>
              </a:rPr>
              <a:t>based on </a:t>
            </a:r>
            <a:r>
              <a:rPr lang="en-US" sz="2400" dirty="0"/>
              <a:t>the </a:t>
            </a:r>
            <a:r>
              <a:rPr lang="en-US" sz="2400" b="1" dirty="0">
                <a:solidFill>
                  <a:srgbClr val="002060"/>
                </a:solidFill>
              </a:rPr>
              <a:t>value of an independent variable (X), </a:t>
            </a:r>
            <a:r>
              <a:rPr lang="en-US" sz="2400" dirty="0"/>
              <a:t>assuming a </a:t>
            </a:r>
            <a:r>
              <a:rPr lang="en-US" sz="2400" b="1" dirty="0">
                <a:solidFill>
                  <a:srgbClr val="C00000"/>
                </a:solidFill>
              </a:rPr>
              <a:t>linear relationship </a:t>
            </a:r>
            <a:r>
              <a:rPr lang="en-US" sz="2400" dirty="0"/>
              <a:t>between them.</a:t>
            </a:r>
          </a:p>
          <a:p>
            <a:r>
              <a:rPr lang="en-US" sz="2400" dirty="0"/>
              <a:t>This model assumes a </a:t>
            </a:r>
            <a:r>
              <a:rPr lang="en-US" sz="2400" b="1" dirty="0">
                <a:solidFill>
                  <a:schemeClr val="tx2">
                    <a:lumMod val="75000"/>
                    <a:lumOff val="25000"/>
                  </a:schemeClr>
                </a:solidFill>
              </a:rPr>
              <a:t>linear</a:t>
            </a:r>
            <a:r>
              <a:rPr lang="en-US" sz="2400" dirty="0">
                <a:solidFill>
                  <a:schemeClr val="tx2">
                    <a:lumMod val="75000"/>
                    <a:lumOff val="25000"/>
                  </a:schemeClr>
                </a:solidFill>
              </a:rPr>
              <a:t> </a:t>
            </a:r>
            <a:r>
              <a:rPr lang="en-US" sz="2400" b="1" dirty="0">
                <a:solidFill>
                  <a:schemeClr val="tx2">
                    <a:lumMod val="75000"/>
                    <a:lumOff val="25000"/>
                  </a:schemeClr>
                </a:solidFill>
              </a:rPr>
              <a:t>relationship</a:t>
            </a:r>
            <a:r>
              <a:rPr lang="en-US" sz="2400" dirty="0">
                <a:solidFill>
                  <a:schemeClr val="tx2">
                    <a:lumMod val="75000"/>
                    <a:lumOff val="25000"/>
                  </a:schemeClr>
                </a:solidFill>
              </a:rPr>
              <a:t> </a:t>
            </a:r>
            <a:r>
              <a:rPr lang="en-US" sz="2400" dirty="0"/>
              <a:t>between the </a:t>
            </a:r>
            <a:r>
              <a:rPr lang="en-US" sz="2400" b="1" dirty="0"/>
              <a:t>dependent</a:t>
            </a:r>
            <a:r>
              <a:rPr lang="en-US" sz="2400" dirty="0"/>
              <a:t> variable and the </a:t>
            </a:r>
            <a:r>
              <a:rPr lang="en-US" sz="2400" b="1" dirty="0"/>
              <a:t>predictor</a:t>
            </a:r>
            <a:r>
              <a:rPr lang="en-US" sz="2400" dirty="0"/>
              <a:t> variable </a:t>
            </a:r>
            <a:r>
              <a:rPr lang="en-US" sz="2400" dirty="0" err="1"/>
              <a:t>i.e</a:t>
            </a:r>
            <a:r>
              <a:rPr lang="en-US" sz="2400" dirty="0"/>
              <a:t>, The relationship between Dependent and Independent Variable is </a:t>
            </a:r>
            <a:r>
              <a:rPr lang="en-US" sz="2400" b="1" dirty="0"/>
              <a:t>Linear. </a:t>
            </a:r>
            <a:r>
              <a:rPr lang="en-US" sz="2400" dirty="0"/>
              <a:t>Here Linear means if the value of independent variable </a:t>
            </a:r>
            <a:r>
              <a:rPr lang="en-US" sz="2400" b="1" dirty="0">
                <a:solidFill>
                  <a:schemeClr val="tx2">
                    <a:lumMod val="75000"/>
                    <a:lumOff val="25000"/>
                  </a:schemeClr>
                </a:solidFill>
              </a:rPr>
              <a:t>increases</a:t>
            </a:r>
            <a:r>
              <a:rPr lang="en-US" sz="2400" dirty="0"/>
              <a:t> or </a:t>
            </a:r>
            <a:r>
              <a:rPr lang="en-US" sz="2400" b="1" dirty="0">
                <a:solidFill>
                  <a:schemeClr val="tx2">
                    <a:lumMod val="75000"/>
                    <a:lumOff val="25000"/>
                  </a:schemeClr>
                </a:solidFill>
              </a:rPr>
              <a:t>decreases</a:t>
            </a:r>
            <a:r>
              <a:rPr lang="en-US" sz="2400" dirty="0"/>
              <a:t> then the value of Dependent variable will </a:t>
            </a:r>
            <a:r>
              <a:rPr lang="en-US" sz="2400" b="1" dirty="0">
                <a:solidFill>
                  <a:schemeClr val="tx2">
                    <a:lumMod val="75000"/>
                    <a:lumOff val="25000"/>
                  </a:schemeClr>
                </a:solidFill>
              </a:rPr>
              <a:t>increase</a:t>
            </a:r>
            <a:r>
              <a:rPr lang="en-US" sz="2400" dirty="0"/>
              <a:t> or </a:t>
            </a:r>
            <a:r>
              <a:rPr lang="en-US" sz="2400" b="1" dirty="0">
                <a:solidFill>
                  <a:schemeClr val="tx2">
                    <a:lumMod val="75000"/>
                    <a:lumOff val="25000"/>
                  </a:schemeClr>
                </a:solidFill>
              </a:rPr>
              <a:t>decreases</a:t>
            </a:r>
            <a:r>
              <a:rPr lang="en-US" sz="2400" dirty="0"/>
              <a:t> </a:t>
            </a:r>
            <a:r>
              <a:rPr lang="en-US" sz="2400" b="1" dirty="0"/>
              <a:t>for sure</a:t>
            </a:r>
            <a:r>
              <a:rPr lang="en-US" sz="2400" dirty="0"/>
              <a:t>.  </a:t>
            </a:r>
          </a:p>
          <a:p>
            <a:pPr marL="0" indent="0">
              <a:buNone/>
            </a:pPr>
            <a:endParaRPr lang="en-IN" sz="2400" dirty="0"/>
          </a:p>
        </p:txBody>
      </p:sp>
    </p:spTree>
    <p:extLst>
      <p:ext uri="{BB962C8B-B14F-4D97-AF65-F5344CB8AC3E}">
        <p14:creationId xmlns:p14="http://schemas.microsoft.com/office/powerpoint/2010/main" val="4029198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6F0BD-A628-6594-0287-53F27DAD5CE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471903-037E-6D3F-97E3-A95E9AFC5507}"/>
              </a:ext>
            </a:extLst>
          </p:cNvPr>
          <p:cNvSpPr>
            <a:spLocks noGrp="1"/>
          </p:cNvSpPr>
          <p:nvPr>
            <p:ph idx="1"/>
          </p:nvPr>
        </p:nvSpPr>
        <p:spPr>
          <a:xfrm>
            <a:off x="702853" y="620486"/>
            <a:ext cx="10900568" cy="5715000"/>
          </a:xfrm>
        </p:spPr>
        <p:txBody>
          <a:bodyPr>
            <a:normAutofit/>
          </a:bodyPr>
          <a:lstStyle/>
          <a:p>
            <a:pPr marL="0" indent="0">
              <a:buNone/>
            </a:pPr>
            <a:r>
              <a:rPr lang="en-US" sz="2400" b="1" dirty="0"/>
              <a:t>Formula:</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solidFill>
                  <a:srgbClr val="C00000"/>
                </a:solidFill>
              </a:rPr>
              <a:t>Note:</a:t>
            </a:r>
            <a:r>
              <a:rPr lang="en-US" sz="2400" dirty="0"/>
              <a:t>	</a:t>
            </a:r>
          </a:p>
          <a:p>
            <a:r>
              <a:rPr lang="en-US" sz="2400" dirty="0"/>
              <a:t>When we are trying to predict </a:t>
            </a:r>
            <a:r>
              <a:rPr lang="en-US" sz="2400" dirty="0">
                <a:solidFill>
                  <a:srgbClr val="C00000"/>
                </a:solidFill>
              </a:rPr>
              <a:t>a </a:t>
            </a:r>
            <a:r>
              <a:rPr lang="en-US" sz="2400" b="1" dirty="0">
                <a:solidFill>
                  <a:srgbClr val="C00000"/>
                </a:solidFill>
              </a:rPr>
              <a:t>categorical or nominal variable</a:t>
            </a:r>
            <a:r>
              <a:rPr lang="en-US" sz="2400" dirty="0"/>
              <a:t>, the problem is known as a </a:t>
            </a:r>
            <a:r>
              <a:rPr lang="en-US" sz="2400" b="1" dirty="0">
                <a:solidFill>
                  <a:schemeClr val="tx2">
                    <a:lumMod val="75000"/>
                    <a:lumOff val="25000"/>
                  </a:schemeClr>
                </a:solidFill>
              </a:rPr>
              <a:t>classification problem</a:t>
            </a:r>
            <a:r>
              <a:rPr lang="en-US" sz="2400" dirty="0"/>
              <a:t>. A classification problem is one where the output variable is a </a:t>
            </a:r>
            <a:r>
              <a:rPr lang="en-US" sz="2400" b="1" dirty="0">
                <a:solidFill>
                  <a:srgbClr val="002060"/>
                </a:solidFill>
              </a:rPr>
              <a:t>category</a:t>
            </a:r>
            <a:r>
              <a:rPr lang="en-US" sz="2400" dirty="0"/>
              <a:t> such as ‘red’ or ‘blue’ or ‘malignant </a:t>
            </a:r>
            <a:r>
              <a:rPr lang="en-US" sz="2400" dirty="0" err="1"/>
              <a:t>tumour</a:t>
            </a:r>
            <a:r>
              <a:rPr lang="en-US" sz="2400" dirty="0"/>
              <a:t>’ or ‘benign </a:t>
            </a:r>
            <a:r>
              <a:rPr lang="en-US" sz="2400" dirty="0" err="1"/>
              <a:t>tumour</a:t>
            </a:r>
            <a:r>
              <a:rPr lang="en-US" sz="2400" dirty="0"/>
              <a:t>’ etc. Whereas when we are trying to </a:t>
            </a:r>
            <a:r>
              <a:rPr lang="en-US" sz="2400" b="1" dirty="0">
                <a:solidFill>
                  <a:srgbClr val="C00000"/>
                </a:solidFill>
              </a:rPr>
              <a:t>predict a numerical variable</a:t>
            </a:r>
            <a:r>
              <a:rPr lang="en-US" sz="2400" dirty="0"/>
              <a:t> such as ‘price’, ‘weight’, etc. the problem falls under the category of </a:t>
            </a:r>
            <a:r>
              <a:rPr lang="en-US" sz="2400" b="1" dirty="0">
                <a:solidFill>
                  <a:schemeClr val="tx2">
                    <a:lumMod val="75000"/>
                    <a:lumOff val="25000"/>
                  </a:schemeClr>
                </a:solidFill>
              </a:rPr>
              <a:t>regression</a:t>
            </a:r>
            <a:r>
              <a:rPr lang="en-US" sz="2400" dirty="0"/>
              <a:t>.</a:t>
            </a:r>
          </a:p>
          <a:p>
            <a:pPr marL="0" indent="0">
              <a:buNone/>
            </a:pPr>
            <a:endParaRPr lang="en-US" sz="2400" b="1" dirty="0"/>
          </a:p>
          <a:p>
            <a:pPr marL="0" indent="0">
              <a:buNone/>
            </a:pPr>
            <a:endParaRPr lang="en-IN" sz="2400" b="1" dirty="0"/>
          </a:p>
        </p:txBody>
      </p:sp>
      <p:sp>
        <p:nvSpPr>
          <p:cNvPr id="6" name="TextBox 5">
            <a:extLst>
              <a:ext uri="{FF2B5EF4-FFF2-40B4-BE49-F238E27FC236}">
                <a16:creationId xmlns:a16="http://schemas.microsoft.com/office/drawing/2014/main" id="{31D4AC49-EA3D-4B52-BB4B-9AF7322C51E0}"/>
              </a:ext>
            </a:extLst>
          </p:cNvPr>
          <p:cNvSpPr txBox="1"/>
          <p:nvPr/>
        </p:nvSpPr>
        <p:spPr>
          <a:xfrm>
            <a:off x="7580118" y="1319911"/>
            <a:ext cx="4611882" cy="2800767"/>
          </a:xfrm>
          <a:prstGeom prst="rect">
            <a:avLst/>
          </a:prstGeom>
          <a:noFill/>
        </p:spPr>
        <p:txBody>
          <a:bodyPr wrap="square">
            <a:spAutoFit/>
          </a:bodyPr>
          <a:lstStyle/>
          <a:p>
            <a:r>
              <a:rPr lang="en-IN" sz="2200" b="1" dirty="0"/>
              <a:t>Where:</a:t>
            </a:r>
          </a:p>
          <a:p>
            <a:pPr marL="285750" indent="-285750">
              <a:buFont typeface="Arial" panose="020B0604020202020204" pitchFamily="34" charset="0"/>
              <a:buChar char="•"/>
            </a:pPr>
            <a:r>
              <a:rPr lang="en-IN" sz="2200" b="1" dirty="0">
                <a:solidFill>
                  <a:schemeClr val="tx2">
                    <a:lumMod val="75000"/>
                    <a:lumOff val="25000"/>
                  </a:schemeClr>
                </a:solidFill>
              </a:rPr>
              <a:t>Y</a:t>
            </a:r>
            <a:r>
              <a:rPr lang="en-IN" sz="2200" dirty="0"/>
              <a:t> = </a:t>
            </a:r>
            <a:r>
              <a:rPr lang="en-IN" sz="2200" b="1" dirty="0">
                <a:solidFill>
                  <a:schemeClr val="tx2">
                    <a:lumMod val="50000"/>
                    <a:lumOff val="50000"/>
                  </a:schemeClr>
                </a:solidFill>
              </a:rPr>
              <a:t>Predicted</a:t>
            </a:r>
            <a:r>
              <a:rPr lang="en-IN" sz="2200" dirty="0"/>
              <a:t>/</a:t>
            </a:r>
            <a:r>
              <a:rPr lang="en-IN" sz="2200" b="1" dirty="0">
                <a:solidFill>
                  <a:schemeClr val="tx2">
                    <a:lumMod val="50000"/>
                    <a:lumOff val="50000"/>
                  </a:schemeClr>
                </a:solidFill>
              </a:rPr>
              <a:t>Target</a:t>
            </a:r>
            <a:r>
              <a:rPr lang="en-IN" sz="2200" dirty="0"/>
              <a:t> </a:t>
            </a:r>
            <a:r>
              <a:rPr lang="en-IN" sz="2200" b="1" dirty="0"/>
              <a:t>variable</a:t>
            </a:r>
            <a:r>
              <a:rPr lang="en-IN" sz="2200" dirty="0"/>
              <a:t> (e.g., Salary)</a:t>
            </a:r>
          </a:p>
          <a:p>
            <a:pPr marL="285750" indent="-285750">
              <a:buFont typeface="Arial" panose="020B0604020202020204" pitchFamily="34" charset="0"/>
              <a:buChar char="•"/>
            </a:pPr>
            <a:r>
              <a:rPr lang="en-IN" sz="2200" b="1" dirty="0">
                <a:solidFill>
                  <a:schemeClr val="tx2">
                    <a:lumMod val="75000"/>
                    <a:lumOff val="25000"/>
                  </a:schemeClr>
                </a:solidFill>
              </a:rPr>
              <a:t>X </a:t>
            </a:r>
            <a:r>
              <a:rPr lang="en-IN" sz="2200" dirty="0"/>
              <a:t>= </a:t>
            </a:r>
            <a:r>
              <a:rPr lang="en-IN" sz="2200" b="1" dirty="0">
                <a:solidFill>
                  <a:schemeClr val="tx2">
                    <a:lumMod val="50000"/>
                    <a:lumOff val="50000"/>
                  </a:schemeClr>
                </a:solidFill>
              </a:rPr>
              <a:t>Independent</a:t>
            </a:r>
            <a:r>
              <a:rPr lang="en-IN" sz="2200" dirty="0"/>
              <a:t>/</a:t>
            </a:r>
            <a:r>
              <a:rPr lang="en-IN" sz="2200" b="1" dirty="0">
                <a:solidFill>
                  <a:schemeClr val="tx2">
                    <a:lumMod val="50000"/>
                    <a:lumOff val="50000"/>
                  </a:schemeClr>
                </a:solidFill>
              </a:rPr>
              <a:t>Input</a:t>
            </a:r>
            <a:r>
              <a:rPr lang="en-IN" sz="2200" dirty="0"/>
              <a:t> </a:t>
            </a:r>
            <a:r>
              <a:rPr lang="en-IN" sz="2200" b="1" dirty="0"/>
              <a:t>variable</a:t>
            </a:r>
            <a:r>
              <a:rPr lang="en-IN" sz="2200" dirty="0"/>
              <a:t> (e.g., Years of Experience)</a:t>
            </a:r>
          </a:p>
          <a:p>
            <a:pPr marL="285750" indent="-285750">
              <a:buFont typeface="Arial" panose="020B0604020202020204" pitchFamily="34" charset="0"/>
              <a:buChar char="•"/>
            </a:pPr>
            <a:r>
              <a:rPr lang="en-IN" sz="2200" b="1" dirty="0">
                <a:solidFill>
                  <a:schemeClr val="tx2">
                    <a:lumMod val="75000"/>
                    <a:lumOff val="25000"/>
                  </a:schemeClr>
                </a:solidFill>
              </a:rPr>
              <a:t>m</a:t>
            </a:r>
            <a:r>
              <a:rPr lang="en-IN" sz="2200" dirty="0"/>
              <a:t> = </a:t>
            </a:r>
            <a:r>
              <a:rPr lang="en-IN" sz="2200" b="1" dirty="0">
                <a:solidFill>
                  <a:schemeClr val="tx2">
                    <a:lumMod val="50000"/>
                    <a:lumOff val="50000"/>
                  </a:schemeClr>
                </a:solidFill>
              </a:rPr>
              <a:t>Slope</a:t>
            </a:r>
            <a:r>
              <a:rPr lang="en-IN" sz="2200" dirty="0"/>
              <a:t> (how much Y changes with change in X)</a:t>
            </a:r>
          </a:p>
          <a:p>
            <a:pPr marL="285750" indent="-285750">
              <a:buFont typeface="Arial" panose="020B0604020202020204" pitchFamily="34" charset="0"/>
              <a:buChar char="•"/>
            </a:pPr>
            <a:r>
              <a:rPr lang="en-IN" sz="2200" b="1" dirty="0">
                <a:solidFill>
                  <a:schemeClr val="tx2">
                    <a:lumMod val="75000"/>
                    <a:lumOff val="25000"/>
                  </a:schemeClr>
                </a:solidFill>
              </a:rPr>
              <a:t>c</a:t>
            </a:r>
            <a:r>
              <a:rPr lang="en-IN" sz="2200" dirty="0"/>
              <a:t> = </a:t>
            </a:r>
            <a:r>
              <a:rPr lang="en-IN" sz="2200" b="1" dirty="0">
                <a:solidFill>
                  <a:schemeClr val="tx2">
                    <a:lumMod val="50000"/>
                    <a:lumOff val="50000"/>
                  </a:schemeClr>
                </a:solidFill>
              </a:rPr>
              <a:t>Intercept</a:t>
            </a:r>
            <a:r>
              <a:rPr lang="en-IN" sz="2200" dirty="0"/>
              <a:t> (value of Y when X = 0)</a:t>
            </a:r>
          </a:p>
        </p:txBody>
      </p:sp>
      <p:sp>
        <p:nvSpPr>
          <p:cNvPr id="5" name="TextBox 4">
            <a:extLst>
              <a:ext uri="{FF2B5EF4-FFF2-40B4-BE49-F238E27FC236}">
                <a16:creationId xmlns:a16="http://schemas.microsoft.com/office/drawing/2014/main" id="{5ECB0575-3BC7-BD70-95A0-09D7ADB861C0}"/>
              </a:ext>
            </a:extLst>
          </p:cNvPr>
          <p:cNvSpPr txBox="1"/>
          <p:nvPr/>
        </p:nvSpPr>
        <p:spPr>
          <a:xfrm>
            <a:off x="1558441" y="2057791"/>
            <a:ext cx="6106884" cy="769441"/>
          </a:xfrm>
          <a:prstGeom prst="rect">
            <a:avLst/>
          </a:prstGeom>
          <a:noFill/>
        </p:spPr>
        <p:txBody>
          <a:bodyPr wrap="square">
            <a:spAutoFit/>
          </a:bodyPr>
          <a:lstStyle/>
          <a:p>
            <a:r>
              <a:rPr lang="en-IN" sz="4400" b="1" dirty="0"/>
              <a:t>Y = </a:t>
            </a:r>
            <a:r>
              <a:rPr lang="en-IN" sz="4400" b="1" dirty="0" err="1"/>
              <a:t>mX</a:t>
            </a:r>
            <a:r>
              <a:rPr lang="en-IN" sz="4400" b="1" dirty="0"/>
              <a:t> + c</a:t>
            </a:r>
          </a:p>
        </p:txBody>
      </p:sp>
    </p:spTree>
    <p:extLst>
      <p:ext uri="{BB962C8B-B14F-4D97-AF65-F5344CB8AC3E}">
        <p14:creationId xmlns:p14="http://schemas.microsoft.com/office/powerpoint/2010/main" val="3668359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07F4A-F138-E36C-5A28-44AAA82423D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FD0261D-B2C6-56A8-7F5F-59AA02068D52}"/>
              </a:ext>
            </a:extLst>
          </p:cNvPr>
          <p:cNvSpPr txBox="1"/>
          <p:nvPr/>
        </p:nvSpPr>
        <p:spPr>
          <a:xfrm>
            <a:off x="474591" y="431560"/>
            <a:ext cx="11005103" cy="2215991"/>
          </a:xfrm>
          <a:prstGeom prst="rect">
            <a:avLst/>
          </a:prstGeom>
          <a:noFill/>
        </p:spPr>
        <p:txBody>
          <a:bodyPr wrap="square">
            <a:spAutoFit/>
          </a:bodyPr>
          <a:lstStyle/>
          <a:p>
            <a:r>
              <a:rPr lang="en-US" sz="2800" b="1" dirty="0">
                <a:solidFill>
                  <a:srgbClr val="C00000"/>
                </a:solidFill>
              </a:rPr>
              <a:t>Working of Simple Linear Regression:</a:t>
            </a:r>
          </a:p>
          <a:p>
            <a:r>
              <a:rPr lang="en-US" sz="2200" dirty="0"/>
              <a:t>	The Working of Simple Linear Regression is very Simple that it will </a:t>
            </a:r>
            <a:r>
              <a:rPr lang="en-US" sz="2200" b="1" dirty="0">
                <a:solidFill>
                  <a:srgbClr val="002060"/>
                </a:solidFill>
              </a:rPr>
              <a:t>draw a straight line in a 2D Plane </a:t>
            </a:r>
            <a:r>
              <a:rPr lang="en-US" sz="2200" dirty="0"/>
              <a:t>which is called </a:t>
            </a:r>
            <a:r>
              <a:rPr lang="en-US" sz="2200" b="1" dirty="0">
                <a:solidFill>
                  <a:srgbClr val="C00000"/>
                </a:solidFill>
              </a:rPr>
              <a:t>Best Fit Line</a:t>
            </a:r>
            <a:r>
              <a:rPr lang="en-US" sz="2200" dirty="0"/>
              <a:t>. </a:t>
            </a:r>
          </a:p>
          <a:p>
            <a:pPr marL="342900" indent="-342900">
              <a:buFont typeface="Arial" panose="020B0604020202020204" pitchFamily="34" charset="0"/>
              <a:buChar char="•"/>
            </a:pPr>
            <a:r>
              <a:rPr lang="en-US" sz="2200" dirty="0"/>
              <a:t>So our aim is to find the Best Fit Line with minimal Error.</a:t>
            </a:r>
          </a:p>
          <a:p>
            <a:pPr marL="342900" indent="-342900">
              <a:buFont typeface="Arial" panose="020B0604020202020204" pitchFamily="34" charset="0"/>
              <a:buChar char="•"/>
            </a:pPr>
            <a:r>
              <a:rPr lang="en-US" sz="2200" dirty="0"/>
              <a:t>Let’s Take an Example of Height and Weight such that the Problem is to Find a Height of a Person given the Weight.</a:t>
            </a:r>
          </a:p>
        </p:txBody>
      </p:sp>
      <p:sp>
        <p:nvSpPr>
          <p:cNvPr id="14" name="TextBox 13">
            <a:extLst>
              <a:ext uri="{FF2B5EF4-FFF2-40B4-BE49-F238E27FC236}">
                <a16:creationId xmlns:a16="http://schemas.microsoft.com/office/drawing/2014/main" id="{38DF34E4-E979-73AE-1275-0846A2E44221}"/>
              </a:ext>
            </a:extLst>
          </p:cNvPr>
          <p:cNvSpPr txBox="1"/>
          <p:nvPr/>
        </p:nvSpPr>
        <p:spPr>
          <a:xfrm>
            <a:off x="-1656" y="6646998"/>
            <a:ext cx="6097656" cy="215444"/>
          </a:xfrm>
          <a:prstGeom prst="rect">
            <a:avLst/>
          </a:prstGeom>
          <a:noFill/>
        </p:spPr>
        <p:txBody>
          <a:bodyPr wrap="square">
            <a:spAutoFit/>
          </a:bodyPr>
          <a:lstStyle/>
          <a:p>
            <a:r>
              <a:rPr lang="en-US" sz="800" dirty="0"/>
              <a:t>https://www.youtube.com/watch?v=jerPVDaHbEA</a:t>
            </a:r>
          </a:p>
        </p:txBody>
      </p:sp>
      <p:grpSp>
        <p:nvGrpSpPr>
          <p:cNvPr id="19" name="Group 18">
            <a:extLst>
              <a:ext uri="{FF2B5EF4-FFF2-40B4-BE49-F238E27FC236}">
                <a16:creationId xmlns:a16="http://schemas.microsoft.com/office/drawing/2014/main" id="{9F0D4361-1459-D675-5585-7031D2377A6A}"/>
              </a:ext>
            </a:extLst>
          </p:cNvPr>
          <p:cNvGrpSpPr/>
          <p:nvPr/>
        </p:nvGrpSpPr>
        <p:grpSpPr>
          <a:xfrm>
            <a:off x="5041914" y="2093673"/>
            <a:ext cx="6239703" cy="4764327"/>
            <a:chOff x="6679095" y="1371599"/>
            <a:chExt cx="6239703" cy="4764327"/>
          </a:xfrm>
        </p:grpSpPr>
        <p:grpSp>
          <p:nvGrpSpPr>
            <p:cNvPr id="16" name="Group 15">
              <a:extLst>
                <a:ext uri="{FF2B5EF4-FFF2-40B4-BE49-F238E27FC236}">
                  <a16:creationId xmlns:a16="http://schemas.microsoft.com/office/drawing/2014/main" id="{34EF6C12-1E67-AA5C-6148-E2F9E446E6C2}"/>
                </a:ext>
              </a:extLst>
            </p:cNvPr>
            <p:cNvGrpSpPr/>
            <p:nvPr/>
          </p:nvGrpSpPr>
          <p:grpSpPr>
            <a:xfrm>
              <a:off x="6679095" y="1371599"/>
              <a:ext cx="6239703" cy="4764327"/>
              <a:chOff x="4929809" y="1222512"/>
              <a:chExt cx="6239703" cy="4764327"/>
            </a:xfrm>
          </p:grpSpPr>
          <p:pic>
            <p:nvPicPr>
              <p:cNvPr id="3074" name="Picture 2" descr="Regression Coefficients - Formula, Definition, Examples">
                <a:extLst>
                  <a:ext uri="{FF2B5EF4-FFF2-40B4-BE49-F238E27FC236}">
                    <a16:creationId xmlns:a16="http://schemas.microsoft.com/office/drawing/2014/main" id="{18325BA8-A751-0BDD-7736-659C92FF1C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76"/>
              <a:stretch/>
            </p:blipFill>
            <p:spPr bwMode="auto">
              <a:xfrm>
                <a:off x="4978262" y="1222512"/>
                <a:ext cx="6191250" cy="469893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635D596C-B343-6793-DBAE-AD5E8A540719}"/>
                  </a:ext>
                </a:extLst>
              </p:cNvPr>
              <p:cNvGrpSpPr/>
              <p:nvPr/>
            </p:nvGrpSpPr>
            <p:grpSpPr>
              <a:xfrm>
                <a:off x="4929809" y="2796725"/>
                <a:ext cx="4114799" cy="3190114"/>
                <a:chOff x="4929809" y="2796725"/>
                <a:chExt cx="4114799" cy="3190114"/>
              </a:xfrm>
            </p:grpSpPr>
            <p:sp>
              <p:nvSpPr>
                <p:cNvPr id="6" name="TextBox 5">
                  <a:extLst>
                    <a:ext uri="{FF2B5EF4-FFF2-40B4-BE49-F238E27FC236}">
                      <a16:creationId xmlns:a16="http://schemas.microsoft.com/office/drawing/2014/main" id="{97334D8D-7063-4101-A006-B6856497C758}"/>
                    </a:ext>
                  </a:extLst>
                </p:cNvPr>
                <p:cNvSpPr txBox="1"/>
                <p:nvPr/>
              </p:nvSpPr>
              <p:spPr>
                <a:xfrm>
                  <a:off x="4929809" y="3669064"/>
                  <a:ext cx="914400" cy="369332"/>
                </a:xfrm>
                <a:prstGeom prst="rect">
                  <a:avLst/>
                </a:prstGeom>
                <a:noFill/>
              </p:spPr>
              <p:txBody>
                <a:bodyPr wrap="square" rtlCol="0">
                  <a:spAutoFit/>
                </a:bodyPr>
                <a:lstStyle/>
                <a:p>
                  <a:r>
                    <a:rPr lang="en-US" b="1" dirty="0"/>
                    <a:t>Height</a:t>
                  </a:r>
                </a:p>
              </p:txBody>
            </p:sp>
            <p:sp>
              <p:nvSpPr>
                <p:cNvPr id="7" name="TextBox 6">
                  <a:extLst>
                    <a:ext uri="{FF2B5EF4-FFF2-40B4-BE49-F238E27FC236}">
                      <a16:creationId xmlns:a16="http://schemas.microsoft.com/office/drawing/2014/main" id="{DBF836AE-17AF-CFCE-5930-EB3BB5CB3578}"/>
                    </a:ext>
                  </a:extLst>
                </p:cNvPr>
                <p:cNvSpPr txBox="1"/>
                <p:nvPr/>
              </p:nvSpPr>
              <p:spPr>
                <a:xfrm>
                  <a:off x="7159487" y="5617507"/>
                  <a:ext cx="914400" cy="369332"/>
                </a:xfrm>
                <a:prstGeom prst="rect">
                  <a:avLst/>
                </a:prstGeom>
                <a:noFill/>
              </p:spPr>
              <p:txBody>
                <a:bodyPr wrap="square" rtlCol="0">
                  <a:spAutoFit/>
                </a:bodyPr>
                <a:lstStyle/>
                <a:p>
                  <a:r>
                    <a:rPr lang="en-US" b="1" dirty="0"/>
                    <a:t>Weight</a:t>
                  </a:r>
                </a:p>
              </p:txBody>
            </p:sp>
            <p:cxnSp>
              <p:nvCxnSpPr>
                <p:cNvPr id="9" name="Straight Arrow Connector 8">
                  <a:extLst>
                    <a:ext uri="{FF2B5EF4-FFF2-40B4-BE49-F238E27FC236}">
                      <a16:creationId xmlns:a16="http://schemas.microsoft.com/office/drawing/2014/main" id="{0C26E868-0356-8B4F-6B30-6F674722BAFA}"/>
                    </a:ext>
                  </a:extLst>
                </p:cNvPr>
                <p:cNvCxnSpPr>
                  <a:cxnSpLocks/>
                </p:cNvCxnSpPr>
                <p:nvPr/>
              </p:nvCxnSpPr>
              <p:spPr>
                <a:xfrm flipV="1">
                  <a:off x="5387009" y="2796725"/>
                  <a:ext cx="0" cy="775252"/>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2ACFCBA3-1C44-2394-8783-85B1B301A5B4}"/>
                    </a:ext>
                  </a:extLst>
                </p:cNvPr>
                <p:cNvCxnSpPr>
                  <a:cxnSpLocks/>
                </p:cNvCxnSpPr>
                <p:nvPr/>
              </p:nvCxnSpPr>
              <p:spPr>
                <a:xfrm>
                  <a:off x="8093765" y="5802173"/>
                  <a:ext cx="950843" cy="0"/>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grpSp>
        </p:grpSp>
        <p:sp>
          <p:nvSpPr>
            <p:cNvPr id="18" name="TextBox 17">
              <a:extLst>
                <a:ext uri="{FF2B5EF4-FFF2-40B4-BE49-F238E27FC236}">
                  <a16:creationId xmlns:a16="http://schemas.microsoft.com/office/drawing/2014/main" id="{9241F379-BB87-F5E3-71D7-E79865192F48}"/>
                </a:ext>
              </a:extLst>
            </p:cNvPr>
            <p:cNvSpPr txBox="1"/>
            <p:nvPr/>
          </p:nvSpPr>
          <p:spPr>
            <a:xfrm>
              <a:off x="10913165" y="2271985"/>
              <a:ext cx="1834591" cy="461665"/>
            </a:xfrm>
            <a:prstGeom prst="rect">
              <a:avLst/>
            </a:prstGeom>
            <a:noFill/>
          </p:spPr>
          <p:txBody>
            <a:bodyPr wrap="square">
              <a:spAutoFit/>
            </a:bodyPr>
            <a:lstStyle/>
            <a:p>
              <a:r>
                <a:rPr lang="en-US" sz="2400" b="1" dirty="0">
                  <a:solidFill>
                    <a:srgbClr val="C00000"/>
                  </a:solidFill>
                </a:rPr>
                <a:t>Best Fit Line</a:t>
              </a:r>
            </a:p>
          </p:txBody>
        </p:sp>
      </p:grpSp>
      <p:sp>
        <p:nvSpPr>
          <p:cNvPr id="3" name="TextBox 2">
            <a:extLst>
              <a:ext uri="{FF2B5EF4-FFF2-40B4-BE49-F238E27FC236}">
                <a16:creationId xmlns:a16="http://schemas.microsoft.com/office/drawing/2014/main" id="{7EAAF756-47B3-60E4-CBFB-E3CD64649620}"/>
              </a:ext>
            </a:extLst>
          </p:cNvPr>
          <p:cNvSpPr txBox="1"/>
          <p:nvPr/>
        </p:nvSpPr>
        <p:spPr>
          <a:xfrm>
            <a:off x="426138" y="2993387"/>
            <a:ext cx="4474262" cy="830997"/>
          </a:xfrm>
          <a:prstGeom prst="rect">
            <a:avLst/>
          </a:prstGeom>
          <a:noFill/>
        </p:spPr>
        <p:txBody>
          <a:bodyPr wrap="square">
            <a:spAutoFit/>
          </a:bodyPr>
          <a:lstStyle/>
          <a:p>
            <a:r>
              <a:rPr lang="en-US" sz="2400" b="1" dirty="0"/>
              <a:t>Note: </a:t>
            </a:r>
            <a:r>
              <a:rPr lang="en-US" sz="2400" b="1" dirty="0">
                <a:solidFill>
                  <a:srgbClr val="C00000"/>
                </a:solidFill>
              </a:rPr>
              <a:t>Best Fit Line </a:t>
            </a:r>
            <a:r>
              <a:rPr lang="en-US" sz="2400" b="1" dirty="0">
                <a:solidFill>
                  <a:schemeClr val="tx1">
                    <a:lumMod val="95000"/>
                    <a:lumOff val="5000"/>
                  </a:schemeClr>
                </a:solidFill>
              </a:rPr>
              <a:t>is draws based on the Slope of the Line</a:t>
            </a:r>
          </a:p>
        </p:txBody>
      </p:sp>
    </p:spTree>
    <p:extLst>
      <p:ext uri="{BB962C8B-B14F-4D97-AF65-F5344CB8AC3E}">
        <p14:creationId xmlns:p14="http://schemas.microsoft.com/office/powerpoint/2010/main" val="3187916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8E89A-824A-D534-3854-1C716F77CB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A263A-6E3F-FD54-1ED9-A8EA1B42A686}"/>
              </a:ext>
            </a:extLst>
          </p:cNvPr>
          <p:cNvSpPr>
            <a:spLocks noGrp="1"/>
          </p:cNvSpPr>
          <p:nvPr>
            <p:ph idx="1"/>
          </p:nvPr>
        </p:nvSpPr>
        <p:spPr>
          <a:xfrm>
            <a:off x="702853" y="576943"/>
            <a:ext cx="10900568" cy="5323114"/>
          </a:xfrm>
        </p:spPr>
        <p:txBody>
          <a:bodyPr>
            <a:normAutofit/>
          </a:bodyPr>
          <a:lstStyle/>
          <a:p>
            <a:pPr marL="0" indent="0">
              <a:buNone/>
            </a:pPr>
            <a:r>
              <a:rPr lang="en-US" sz="2800" b="1" dirty="0">
                <a:solidFill>
                  <a:srgbClr val="002060"/>
                </a:solidFill>
              </a:rPr>
              <a:t>🔢 Example Problem: </a:t>
            </a:r>
            <a:r>
              <a:rPr lang="en-US" sz="2800" b="1" dirty="0">
                <a:solidFill>
                  <a:srgbClr val="C00000"/>
                </a:solidFill>
              </a:rPr>
              <a:t>Predicting Salary</a:t>
            </a:r>
          </a:p>
          <a:p>
            <a:pPr marL="0" indent="0">
              <a:buNone/>
            </a:pPr>
            <a:r>
              <a:rPr lang="en-US" sz="2400" b="1" dirty="0"/>
              <a:t>🎯 Goal: </a:t>
            </a:r>
            <a:r>
              <a:rPr lang="en-US" sz="2400" b="1" dirty="0">
                <a:solidFill>
                  <a:srgbClr val="002060"/>
                </a:solidFill>
              </a:rPr>
              <a:t>Predict the salary of a person </a:t>
            </a:r>
            <a:r>
              <a:rPr lang="en-US" sz="2400" b="1" dirty="0">
                <a:solidFill>
                  <a:schemeClr val="tx2">
                    <a:lumMod val="75000"/>
                    <a:lumOff val="25000"/>
                  </a:schemeClr>
                </a:solidFill>
              </a:rPr>
              <a:t>based on their years of experience</a:t>
            </a:r>
            <a:r>
              <a:rPr lang="en-US" sz="2400" dirty="0"/>
              <a:t>.</a:t>
            </a:r>
          </a:p>
          <a:p>
            <a:pPr marL="0" indent="0">
              <a:buNone/>
            </a:pPr>
            <a:endParaRPr lang="en-US" sz="800" b="1" dirty="0"/>
          </a:p>
          <a:p>
            <a:pPr marL="0" indent="0">
              <a:buNone/>
            </a:pPr>
            <a:r>
              <a:rPr lang="en-US" sz="2400" b="1" dirty="0"/>
              <a:t>🧾 Dataset (Sample):</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dirty="0"/>
              <a:t>Here, we want to </a:t>
            </a:r>
            <a:r>
              <a:rPr lang="en-US" sz="2400" b="1" dirty="0">
                <a:solidFill>
                  <a:schemeClr val="tx2">
                    <a:lumMod val="75000"/>
                    <a:lumOff val="25000"/>
                  </a:schemeClr>
                </a:solidFill>
              </a:rPr>
              <a:t>predict</a:t>
            </a:r>
            <a:r>
              <a:rPr lang="en-US" sz="2400" b="1" dirty="0"/>
              <a:t> salary for someone with, say, 6 years of experience</a:t>
            </a:r>
            <a:r>
              <a:rPr lang="en-US" sz="2400" dirty="0"/>
              <a:t>.</a:t>
            </a:r>
            <a:endParaRPr lang="en-IN" sz="2400" b="1" dirty="0"/>
          </a:p>
        </p:txBody>
      </p:sp>
      <p:graphicFrame>
        <p:nvGraphicFramePr>
          <p:cNvPr id="2" name="Table 1">
            <a:extLst>
              <a:ext uri="{FF2B5EF4-FFF2-40B4-BE49-F238E27FC236}">
                <a16:creationId xmlns:a16="http://schemas.microsoft.com/office/drawing/2014/main" id="{C906A470-EEDC-2AD8-9B8E-B2AB1E90C468}"/>
              </a:ext>
            </a:extLst>
          </p:cNvPr>
          <p:cNvGraphicFramePr>
            <a:graphicFrameLocks noGrp="1"/>
          </p:cNvGraphicFramePr>
          <p:nvPr>
            <p:extLst>
              <p:ext uri="{D42A27DB-BD31-4B8C-83A1-F6EECF244321}">
                <p14:modId xmlns:p14="http://schemas.microsoft.com/office/powerpoint/2010/main" val="1840851271"/>
              </p:ext>
            </p:extLst>
          </p:nvPr>
        </p:nvGraphicFramePr>
        <p:xfrm>
          <a:off x="1872932" y="2589331"/>
          <a:ext cx="6051868" cy="2505186"/>
        </p:xfrm>
        <a:graphic>
          <a:graphicData uri="http://schemas.openxmlformats.org/drawingml/2006/table">
            <a:tbl>
              <a:tblPr firstRow="1" firstCol="1" bandRow="1">
                <a:tableStyleId>{5C22544A-7EE6-4342-B048-85BDC9FD1C3A}</a:tableStyleId>
              </a:tblPr>
              <a:tblGrid>
                <a:gridCol w="3025934">
                  <a:extLst>
                    <a:ext uri="{9D8B030D-6E8A-4147-A177-3AD203B41FA5}">
                      <a16:colId xmlns:a16="http://schemas.microsoft.com/office/drawing/2014/main" val="4199254620"/>
                    </a:ext>
                  </a:extLst>
                </a:gridCol>
                <a:gridCol w="3025934">
                  <a:extLst>
                    <a:ext uri="{9D8B030D-6E8A-4147-A177-3AD203B41FA5}">
                      <a16:colId xmlns:a16="http://schemas.microsoft.com/office/drawing/2014/main" val="1988372026"/>
                    </a:ext>
                  </a:extLst>
                </a:gridCol>
              </a:tblGrid>
              <a:tr h="417531">
                <a:tc>
                  <a:txBody>
                    <a:bodyPr/>
                    <a:lstStyle/>
                    <a:p>
                      <a:pPr>
                        <a:lnSpc>
                          <a:spcPct val="107000"/>
                        </a:lnSpc>
                        <a:spcAft>
                          <a:spcPts val="800"/>
                        </a:spcAft>
                        <a:buNone/>
                      </a:pPr>
                      <a:r>
                        <a:rPr lang="en-IN" sz="2400" kern="100">
                          <a:effectLst/>
                        </a:rPr>
                        <a:t>Years of Experience (X)</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 (Y) in ₹</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527113854"/>
                  </a:ext>
                </a:extLst>
              </a:tr>
              <a:tr h="417531">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709716649"/>
                  </a:ext>
                </a:extLst>
              </a:tr>
              <a:tr h="417531">
                <a:tc>
                  <a:txBody>
                    <a:bodyPr/>
                    <a:lstStyle/>
                    <a:p>
                      <a:pPr>
                        <a:lnSpc>
                          <a:spcPct val="107000"/>
                        </a:lnSpc>
                        <a:spcAft>
                          <a:spcPts val="800"/>
                        </a:spcAft>
                        <a:buNone/>
                      </a:pPr>
                      <a:r>
                        <a:rPr lang="en-IN" sz="2400" kern="100" dirty="0">
                          <a:effectLst/>
                        </a:rPr>
                        <a:t>2</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3,50,000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0771472"/>
                  </a:ext>
                </a:extLst>
              </a:tr>
              <a:tr h="417531">
                <a:tc>
                  <a:txBody>
                    <a:bodyPr/>
                    <a:lstStyle/>
                    <a:p>
                      <a:pPr>
                        <a:lnSpc>
                          <a:spcPct val="107000"/>
                        </a:lnSpc>
                        <a:spcAft>
                          <a:spcPts val="800"/>
                        </a:spcAft>
                        <a:buNone/>
                      </a:pPr>
                      <a:r>
                        <a:rPr lang="en-IN" sz="2400" kern="100">
                          <a:effectLst/>
                        </a:rPr>
                        <a:t>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796899725"/>
                  </a:ext>
                </a:extLst>
              </a:tr>
              <a:tr h="417531">
                <a:tc>
                  <a:txBody>
                    <a:bodyPr/>
                    <a:lstStyle/>
                    <a:p>
                      <a:pPr>
                        <a:lnSpc>
                          <a:spcPct val="107000"/>
                        </a:lnSpc>
                        <a:spcAft>
                          <a:spcPts val="800"/>
                        </a:spcAft>
                        <a:buNone/>
                      </a:pPr>
                      <a:r>
                        <a:rPr lang="en-IN" sz="2400" kern="100">
                          <a:effectLst/>
                        </a:rPr>
                        <a:t>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4,50,000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221555783"/>
                  </a:ext>
                </a:extLst>
              </a:tr>
              <a:tr h="417531">
                <a:tc>
                  <a:txBody>
                    <a:bodyPr/>
                    <a:lstStyle/>
                    <a:p>
                      <a:pPr>
                        <a:lnSpc>
                          <a:spcPct val="107000"/>
                        </a:lnSpc>
                        <a:spcAft>
                          <a:spcPts val="800"/>
                        </a:spcAft>
                        <a:buNone/>
                      </a:pPr>
                      <a:r>
                        <a:rPr lang="en-IN" sz="2400" kern="100">
                          <a:effectLst/>
                        </a:rPr>
                        <a:t>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5,00,000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352472838"/>
                  </a:ext>
                </a:extLst>
              </a:tr>
            </a:tbl>
          </a:graphicData>
        </a:graphic>
      </p:graphicFrame>
    </p:spTree>
    <p:extLst>
      <p:ext uri="{BB962C8B-B14F-4D97-AF65-F5344CB8AC3E}">
        <p14:creationId xmlns:p14="http://schemas.microsoft.com/office/powerpoint/2010/main" val="2821186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3 Types of Machine Learning - New Tech Dojo">
            <a:extLst>
              <a:ext uri="{FF2B5EF4-FFF2-40B4-BE49-F238E27FC236}">
                <a16:creationId xmlns:a16="http://schemas.microsoft.com/office/drawing/2014/main" id="{C6E801F3-B89E-5ED0-50F0-D8AC01747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0"/>
            <a:ext cx="9477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684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4B55D-FE83-8037-9799-8EB821635CB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DB70738-AC77-B524-B886-76D9F4AFFFDA}"/>
              </a:ext>
            </a:extLst>
          </p:cNvPr>
          <p:cNvSpPr>
            <a:spLocks noGrp="1"/>
          </p:cNvSpPr>
          <p:nvPr>
            <p:ph type="title"/>
          </p:nvPr>
        </p:nvSpPr>
        <p:spPr>
          <a:xfrm>
            <a:off x="777240" y="365125"/>
            <a:ext cx="10659110" cy="1325563"/>
          </a:xfrm>
        </p:spPr>
        <p:txBody>
          <a:bodyPr>
            <a:normAutofit/>
          </a:bodyPr>
          <a:lstStyle/>
          <a:p>
            <a:r>
              <a:rPr lang="en-US" b="1" dirty="0"/>
              <a:t>📉 </a:t>
            </a:r>
            <a:r>
              <a:rPr lang="en-US" sz="3600" b="1" dirty="0"/>
              <a:t>Step-by-Step Process:</a:t>
            </a:r>
            <a:endParaRPr lang="en-US" sz="3600" dirty="0"/>
          </a:p>
        </p:txBody>
      </p:sp>
      <p:sp>
        <p:nvSpPr>
          <p:cNvPr id="3" name="Content Placeholder 2">
            <a:extLst>
              <a:ext uri="{FF2B5EF4-FFF2-40B4-BE49-F238E27FC236}">
                <a16:creationId xmlns:a16="http://schemas.microsoft.com/office/drawing/2014/main" id="{D206715C-C1CD-37C8-1D1A-031D6AD4BF94}"/>
              </a:ext>
            </a:extLst>
          </p:cNvPr>
          <p:cNvSpPr>
            <a:spLocks noGrp="1"/>
          </p:cNvSpPr>
          <p:nvPr>
            <p:ph sz="half" idx="1"/>
          </p:nvPr>
        </p:nvSpPr>
        <p:spPr>
          <a:xfrm>
            <a:off x="777240" y="1825625"/>
            <a:ext cx="5242560" cy="4351338"/>
          </a:xfrm>
        </p:spPr>
        <p:txBody>
          <a:bodyPr>
            <a:normAutofit/>
          </a:bodyPr>
          <a:lstStyle/>
          <a:p>
            <a:pPr marL="0" indent="0">
              <a:buNone/>
            </a:pPr>
            <a:r>
              <a:rPr lang="en-US" sz="2400" b="1" dirty="0">
                <a:solidFill>
                  <a:srgbClr val="002060"/>
                </a:solidFill>
              </a:rPr>
              <a:t>Step 1: </a:t>
            </a:r>
            <a:r>
              <a:rPr lang="en-US" sz="2400" b="1" dirty="0"/>
              <a:t>Visualize Data (Described)</a:t>
            </a:r>
          </a:p>
          <a:p>
            <a:pPr marL="0" indent="0">
              <a:buNone/>
            </a:pPr>
            <a:r>
              <a:rPr lang="en-US" sz="2400" dirty="0"/>
              <a:t>If you plot this data on a graph:</a:t>
            </a:r>
          </a:p>
          <a:p>
            <a:pPr lvl="1"/>
            <a:r>
              <a:rPr lang="en-US" sz="2400" dirty="0"/>
              <a:t>X-axis = Years of Experience</a:t>
            </a:r>
          </a:p>
          <a:p>
            <a:pPr lvl="1"/>
            <a:r>
              <a:rPr lang="en-US" sz="2400" dirty="0"/>
              <a:t>Y-axis = Salary</a:t>
            </a:r>
          </a:p>
          <a:p>
            <a:pPr marL="0" indent="0">
              <a:buNone/>
            </a:pPr>
            <a:endParaRPr lang="en-US" sz="2400" dirty="0"/>
          </a:p>
          <a:p>
            <a:pPr marL="0" indent="0">
              <a:buNone/>
            </a:pPr>
            <a:r>
              <a:rPr lang="en-US" sz="2400" dirty="0"/>
              <a:t>You will notice a </a:t>
            </a:r>
            <a:r>
              <a:rPr lang="en-US" sz="2400" b="1" dirty="0">
                <a:solidFill>
                  <a:schemeClr val="tx2">
                    <a:lumMod val="75000"/>
                    <a:lumOff val="25000"/>
                  </a:schemeClr>
                </a:solidFill>
              </a:rPr>
              <a:t>straight-line</a:t>
            </a:r>
            <a:r>
              <a:rPr lang="en-US" sz="2400" dirty="0"/>
              <a:t> pattern, which indicates a </a:t>
            </a:r>
            <a:r>
              <a:rPr lang="en-US" sz="2400" b="1" dirty="0">
                <a:solidFill>
                  <a:schemeClr val="tx2">
                    <a:lumMod val="75000"/>
                    <a:lumOff val="25000"/>
                  </a:schemeClr>
                </a:solidFill>
              </a:rPr>
              <a:t>linear relationship</a:t>
            </a:r>
            <a:r>
              <a:rPr lang="en-US" sz="2400" dirty="0"/>
              <a:t>.</a:t>
            </a:r>
            <a:endParaRPr lang="en-IN" sz="2400" dirty="0"/>
          </a:p>
        </p:txBody>
      </p:sp>
      <p:pic>
        <p:nvPicPr>
          <p:cNvPr id="2" name="Picture 1" descr="A graph with green dots&#10;&#10;AI-generated content may be incorrect.">
            <a:extLst>
              <a:ext uri="{FF2B5EF4-FFF2-40B4-BE49-F238E27FC236}">
                <a16:creationId xmlns:a16="http://schemas.microsoft.com/office/drawing/2014/main" id="{FABBA30B-6F9A-FBD0-AB71-200595A5A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6795" y="1482340"/>
            <a:ext cx="5181600" cy="4145280"/>
          </a:xfrm>
          <a:prstGeom prst="rect">
            <a:avLst/>
          </a:prstGeom>
          <a:noFill/>
        </p:spPr>
      </p:pic>
    </p:spTree>
    <p:extLst>
      <p:ext uri="{BB962C8B-B14F-4D97-AF65-F5344CB8AC3E}">
        <p14:creationId xmlns:p14="http://schemas.microsoft.com/office/powerpoint/2010/main" val="2628583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8B47C-CE15-6323-7129-A99F83ECA21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A0FBB4-B3F9-E2F9-D70B-1925A6133D4A}"/>
              </a:ext>
            </a:extLst>
          </p:cNvPr>
          <p:cNvSpPr>
            <a:spLocks noGrp="1"/>
          </p:cNvSpPr>
          <p:nvPr>
            <p:ph idx="1"/>
          </p:nvPr>
        </p:nvSpPr>
        <p:spPr>
          <a:xfrm>
            <a:off x="702853" y="968829"/>
            <a:ext cx="10900568" cy="4931228"/>
          </a:xfrm>
        </p:spPr>
        <p:txBody>
          <a:bodyPr>
            <a:normAutofit/>
          </a:bodyPr>
          <a:lstStyle/>
          <a:p>
            <a:pPr marL="0" indent="0">
              <a:buNone/>
            </a:pPr>
            <a:r>
              <a:rPr lang="en-US" sz="2400" b="1" dirty="0"/>
              <a:t>Step 2: Calculate </a:t>
            </a:r>
            <a:r>
              <a:rPr lang="en-US" sz="2400" b="1" dirty="0">
                <a:solidFill>
                  <a:schemeClr val="tx2">
                    <a:lumMod val="75000"/>
                    <a:lumOff val="25000"/>
                  </a:schemeClr>
                </a:solidFill>
              </a:rPr>
              <a:t>Line of Best Fit</a:t>
            </a:r>
          </a:p>
          <a:p>
            <a:pPr marL="0" indent="0">
              <a:buNone/>
            </a:pPr>
            <a:r>
              <a:rPr lang="en-US" sz="2400" dirty="0"/>
              <a:t>We find values of </a:t>
            </a:r>
            <a:r>
              <a:rPr lang="en-US" sz="2400" b="1" dirty="0">
                <a:solidFill>
                  <a:schemeClr val="tx2">
                    <a:lumMod val="50000"/>
                    <a:lumOff val="50000"/>
                  </a:schemeClr>
                </a:solidFill>
              </a:rPr>
              <a:t>m</a:t>
            </a:r>
            <a:r>
              <a:rPr lang="en-US" sz="2400" b="1" dirty="0">
                <a:solidFill>
                  <a:srgbClr val="002060"/>
                </a:solidFill>
              </a:rPr>
              <a:t> (slope) </a:t>
            </a:r>
            <a:r>
              <a:rPr lang="en-US" sz="2400" dirty="0"/>
              <a:t>and </a:t>
            </a:r>
            <a:r>
              <a:rPr lang="en-US" sz="2400" b="1" dirty="0">
                <a:solidFill>
                  <a:schemeClr val="tx2">
                    <a:lumMod val="50000"/>
                    <a:lumOff val="50000"/>
                  </a:schemeClr>
                </a:solidFill>
              </a:rPr>
              <a:t>c</a:t>
            </a:r>
            <a:r>
              <a:rPr lang="en-US" sz="2400" b="1" dirty="0">
                <a:solidFill>
                  <a:srgbClr val="002060"/>
                </a:solidFill>
              </a:rPr>
              <a:t> (intercept) </a:t>
            </a:r>
            <a:r>
              <a:rPr lang="en-US" sz="2400" dirty="0"/>
              <a:t>using a method called </a:t>
            </a:r>
            <a:r>
              <a:rPr lang="en-US" sz="2400" b="1" dirty="0">
                <a:solidFill>
                  <a:srgbClr val="C00000"/>
                </a:solidFill>
              </a:rPr>
              <a:t>least squares</a:t>
            </a:r>
            <a:r>
              <a:rPr lang="en-US" sz="2400" dirty="0"/>
              <a:t>, which </a:t>
            </a:r>
            <a:r>
              <a:rPr lang="en-US" sz="2400" b="1" dirty="0"/>
              <a:t>minimizes</a:t>
            </a:r>
            <a:r>
              <a:rPr lang="en-US" sz="2400" dirty="0"/>
              <a:t> the </a:t>
            </a:r>
            <a:r>
              <a:rPr lang="en-US" sz="2400" b="1" dirty="0">
                <a:solidFill>
                  <a:srgbClr val="C00000"/>
                </a:solidFill>
              </a:rPr>
              <a:t>sum of squared differences between </a:t>
            </a:r>
            <a:r>
              <a:rPr lang="en-US" sz="2400" b="1" dirty="0"/>
              <a:t>actual</a:t>
            </a:r>
            <a:r>
              <a:rPr lang="en-US" sz="2400" dirty="0"/>
              <a:t> and </a:t>
            </a:r>
            <a:r>
              <a:rPr lang="en-US" sz="2400" b="1" dirty="0"/>
              <a:t>predicted</a:t>
            </a:r>
            <a:r>
              <a:rPr lang="en-US" sz="2400" dirty="0"/>
              <a:t> </a:t>
            </a:r>
            <a:r>
              <a:rPr lang="en-US" sz="2400" b="1" dirty="0"/>
              <a:t>salaries</a:t>
            </a:r>
            <a:r>
              <a:rPr lang="en-US" sz="2400" dirty="0"/>
              <a:t>.</a:t>
            </a:r>
          </a:p>
          <a:p>
            <a:pPr marL="0" indent="0">
              <a:buNone/>
            </a:pPr>
            <a:r>
              <a:rPr lang="en-IN" sz="2400" b="1" dirty="0">
                <a:solidFill>
                  <a:srgbClr val="002060"/>
                </a:solidFill>
              </a:rPr>
              <a:t>📌 Slope (m) Formula: </a:t>
            </a:r>
          </a:p>
          <a:p>
            <a:pPr marL="0" indent="0">
              <a:buNone/>
            </a:pPr>
            <a:endParaRPr lang="en-IN" sz="2400" dirty="0"/>
          </a:p>
          <a:p>
            <a:pPr marL="0" indent="0">
              <a:buNone/>
            </a:pPr>
            <a:endParaRPr lang="en-IN" sz="2400" dirty="0"/>
          </a:p>
          <a:p>
            <a:pPr marL="0" indent="0">
              <a:buNone/>
            </a:pPr>
            <a:endParaRPr lang="en-IN" sz="2400" dirty="0"/>
          </a:p>
          <a:p>
            <a:pPr marL="0" indent="0">
              <a:buNone/>
            </a:pPr>
            <a:r>
              <a:rPr lang="en-IN" sz="2400" b="1" dirty="0">
                <a:solidFill>
                  <a:srgbClr val="002060"/>
                </a:solidFill>
              </a:rPr>
              <a:t>📌 Intercept (c) Formula:</a:t>
            </a:r>
          </a:p>
        </p:txBody>
      </p:sp>
      <p:pic>
        <p:nvPicPr>
          <p:cNvPr id="6" name="Picture 5">
            <a:extLst>
              <a:ext uri="{FF2B5EF4-FFF2-40B4-BE49-F238E27FC236}">
                <a16:creationId xmlns:a16="http://schemas.microsoft.com/office/drawing/2014/main" id="{CE969100-50BE-2599-1AF0-66C2C5017A87}"/>
              </a:ext>
            </a:extLst>
          </p:cNvPr>
          <p:cNvPicPr>
            <a:picLocks noChangeAspect="1"/>
          </p:cNvPicPr>
          <p:nvPr/>
        </p:nvPicPr>
        <p:blipFill>
          <a:blip r:embed="rId2"/>
          <a:srcRect t="62576"/>
          <a:stretch>
            <a:fillRect/>
          </a:stretch>
        </p:blipFill>
        <p:spPr>
          <a:xfrm>
            <a:off x="4527610" y="4696003"/>
            <a:ext cx="5193333" cy="1116066"/>
          </a:xfrm>
          <a:prstGeom prst="rect">
            <a:avLst/>
          </a:prstGeom>
        </p:spPr>
      </p:pic>
      <p:pic>
        <p:nvPicPr>
          <p:cNvPr id="7" name="Picture 6">
            <a:extLst>
              <a:ext uri="{FF2B5EF4-FFF2-40B4-BE49-F238E27FC236}">
                <a16:creationId xmlns:a16="http://schemas.microsoft.com/office/drawing/2014/main" id="{0B38305B-991D-F3F0-DB35-4AE4ED63B63D}"/>
              </a:ext>
            </a:extLst>
          </p:cNvPr>
          <p:cNvPicPr>
            <a:picLocks noChangeAspect="1"/>
          </p:cNvPicPr>
          <p:nvPr/>
        </p:nvPicPr>
        <p:blipFill>
          <a:blip r:embed="rId2"/>
          <a:srcRect b="47922"/>
          <a:stretch>
            <a:fillRect/>
          </a:stretch>
        </p:blipFill>
        <p:spPr>
          <a:xfrm>
            <a:off x="4527610" y="2383867"/>
            <a:ext cx="5193333" cy="1553102"/>
          </a:xfrm>
          <a:prstGeom prst="rect">
            <a:avLst/>
          </a:prstGeom>
        </p:spPr>
      </p:pic>
    </p:spTree>
    <p:extLst>
      <p:ext uri="{BB962C8B-B14F-4D97-AF65-F5344CB8AC3E}">
        <p14:creationId xmlns:p14="http://schemas.microsoft.com/office/powerpoint/2010/main" val="3689612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0482E-29EB-ACB0-EF58-E893EA5E617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CAB835-D8E3-15FF-72BD-21371D9F0ED7}"/>
              </a:ext>
            </a:extLst>
          </p:cNvPr>
          <p:cNvSpPr>
            <a:spLocks noGrp="1"/>
          </p:cNvSpPr>
          <p:nvPr>
            <p:ph idx="1"/>
          </p:nvPr>
        </p:nvSpPr>
        <p:spPr>
          <a:xfrm>
            <a:off x="757282" y="1055915"/>
            <a:ext cx="10900568" cy="4931228"/>
          </a:xfrm>
        </p:spPr>
        <p:txBody>
          <a:bodyPr>
            <a:normAutofit/>
          </a:bodyPr>
          <a:lstStyle/>
          <a:p>
            <a:pPr marL="0" indent="0">
              <a:buNone/>
            </a:pPr>
            <a:r>
              <a:rPr lang="en-IN" sz="2400" dirty="0"/>
              <a:t>✅ </a:t>
            </a:r>
            <a:r>
              <a:rPr lang="en-US" sz="2400" b="1" dirty="0"/>
              <a:t>Add Helper Columns — </a:t>
            </a:r>
            <a:r>
              <a:rPr lang="en-US" sz="2400" b="1" dirty="0">
                <a:solidFill>
                  <a:schemeClr val="tx2">
                    <a:lumMod val="75000"/>
                    <a:lumOff val="25000"/>
                  </a:schemeClr>
                </a:solidFill>
              </a:rPr>
              <a:t>XY</a:t>
            </a:r>
            <a:r>
              <a:rPr lang="en-US" sz="2400" b="1" dirty="0"/>
              <a:t> and </a:t>
            </a:r>
            <a:r>
              <a:rPr lang="en-IN" sz="2400" b="1" dirty="0">
                <a:solidFill>
                  <a:schemeClr val="tx2">
                    <a:lumMod val="75000"/>
                    <a:lumOff val="25000"/>
                  </a:schemeClr>
                </a:solidFill>
              </a:rPr>
              <a:t>X</a:t>
            </a:r>
            <a:r>
              <a:rPr lang="en-IN" b="1" baseline="30000" dirty="0">
                <a:solidFill>
                  <a:schemeClr val="tx2">
                    <a:lumMod val="75000"/>
                    <a:lumOff val="25000"/>
                  </a:schemeClr>
                </a:solidFill>
              </a:rPr>
              <a:t>2</a:t>
            </a:r>
          </a:p>
          <a:p>
            <a:pPr marL="0" indent="0">
              <a:buNone/>
            </a:pPr>
            <a:endParaRPr lang="en-IN" sz="2400" dirty="0"/>
          </a:p>
        </p:txBody>
      </p:sp>
      <p:graphicFrame>
        <p:nvGraphicFramePr>
          <p:cNvPr id="2" name="Table 1">
            <a:extLst>
              <a:ext uri="{FF2B5EF4-FFF2-40B4-BE49-F238E27FC236}">
                <a16:creationId xmlns:a16="http://schemas.microsoft.com/office/drawing/2014/main" id="{4CF70AC0-2250-333E-B2E3-F024994B7D75}"/>
              </a:ext>
            </a:extLst>
          </p:cNvPr>
          <p:cNvGraphicFramePr>
            <a:graphicFrameLocks noGrp="1"/>
          </p:cNvGraphicFramePr>
          <p:nvPr>
            <p:extLst>
              <p:ext uri="{D42A27DB-BD31-4B8C-83A1-F6EECF244321}">
                <p14:modId xmlns:p14="http://schemas.microsoft.com/office/powerpoint/2010/main" val="2542754875"/>
              </p:ext>
            </p:extLst>
          </p:nvPr>
        </p:nvGraphicFramePr>
        <p:xfrm>
          <a:off x="1023845" y="1893204"/>
          <a:ext cx="8163696" cy="3071592"/>
        </p:xfrm>
        <a:graphic>
          <a:graphicData uri="http://schemas.openxmlformats.org/drawingml/2006/table">
            <a:tbl>
              <a:tblPr firstRow="1" firstCol="1" bandRow="1">
                <a:tableStyleId>{5C22544A-7EE6-4342-B048-85BDC9FD1C3A}</a:tableStyleId>
              </a:tblPr>
              <a:tblGrid>
                <a:gridCol w="2040924">
                  <a:extLst>
                    <a:ext uri="{9D8B030D-6E8A-4147-A177-3AD203B41FA5}">
                      <a16:colId xmlns:a16="http://schemas.microsoft.com/office/drawing/2014/main" val="1890032167"/>
                    </a:ext>
                  </a:extLst>
                </a:gridCol>
                <a:gridCol w="2040924">
                  <a:extLst>
                    <a:ext uri="{9D8B030D-6E8A-4147-A177-3AD203B41FA5}">
                      <a16:colId xmlns:a16="http://schemas.microsoft.com/office/drawing/2014/main" val="2656498737"/>
                    </a:ext>
                  </a:extLst>
                </a:gridCol>
                <a:gridCol w="2040924">
                  <a:extLst>
                    <a:ext uri="{9D8B030D-6E8A-4147-A177-3AD203B41FA5}">
                      <a16:colId xmlns:a16="http://schemas.microsoft.com/office/drawing/2014/main" val="897094092"/>
                    </a:ext>
                  </a:extLst>
                </a:gridCol>
                <a:gridCol w="2040924">
                  <a:extLst>
                    <a:ext uri="{9D8B030D-6E8A-4147-A177-3AD203B41FA5}">
                      <a16:colId xmlns:a16="http://schemas.microsoft.com/office/drawing/2014/main" val="2281683990"/>
                    </a:ext>
                  </a:extLst>
                </a:gridCol>
              </a:tblGrid>
              <a:tr h="511932">
                <a:tc>
                  <a:txBody>
                    <a:bodyPr/>
                    <a:lstStyle/>
                    <a:p>
                      <a:pPr>
                        <a:lnSpc>
                          <a:spcPct val="107000"/>
                        </a:lnSpc>
                        <a:spcAft>
                          <a:spcPts val="800"/>
                        </a:spcAft>
                        <a:buNone/>
                      </a:pPr>
                      <a:r>
                        <a:rPr lang="en-IN" sz="2400" kern="100">
                          <a:effectLst/>
                        </a:rPr>
                        <a:t>X</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X × Y</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X²</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512632002"/>
                  </a:ext>
                </a:extLst>
              </a:tr>
              <a:tr h="511932">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300000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870088250"/>
                  </a:ext>
                </a:extLst>
              </a:tr>
              <a:tr h="511932">
                <a:tc>
                  <a:txBody>
                    <a:bodyPr/>
                    <a:lstStyle/>
                    <a:p>
                      <a:pPr>
                        <a:lnSpc>
                          <a:spcPct val="107000"/>
                        </a:lnSpc>
                        <a:spcAft>
                          <a:spcPts val="800"/>
                        </a:spcAft>
                        <a:buNone/>
                      </a:pPr>
                      <a:r>
                        <a:rPr lang="en-IN" sz="2400" kern="100">
                          <a:effectLst/>
                        </a:rPr>
                        <a:t>2</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350000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700000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916928235"/>
                  </a:ext>
                </a:extLst>
              </a:tr>
              <a:tr h="511932">
                <a:tc>
                  <a:txBody>
                    <a:bodyPr/>
                    <a:lstStyle/>
                    <a:p>
                      <a:pPr>
                        <a:lnSpc>
                          <a:spcPct val="107000"/>
                        </a:lnSpc>
                        <a:spcAft>
                          <a:spcPts val="800"/>
                        </a:spcAft>
                        <a:buNone/>
                      </a:pPr>
                      <a:r>
                        <a:rPr lang="en-IN" sz="2400" kern="100">
                          <a:effectLst/>
                        </a:rPr>
                        <a:t>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400000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1200000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9</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052026991"/>
                  </a:ext>
                </a:extLst>
              </a:tr>
              <a:tr h="511932">
                <a:tc>
                  <a:txBody>
                    <a:bodyPr/>
                    <a:lstStyle/>
                    <a:p>
                      <a:pPr>
                        <a:lnSpc>
                          <a:spcPct val="107000"/>
                        </a:lnSpc>
                        <a:spcAft>
                          <a:spcPts val="800"/>
                        </a:spcAft>
                        <a:buNone/>
                      </a:pPr>
                      <a:r>
                        <a:rPr lang="en-IN" sz="2400" kern="100">
                          <a:effectLst/>
                        </a:rPr>
                        <a:t>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450000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1800000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16</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15688605"/>
                  </a:ext>
                </a:extLst>
              </a:tr>
              <a:tr h="511932">
                <a:tc>
                  <a:txBody>
                    <a:bodyPr/>
                    <a:lstStyle/>
                    <a:p>
                      <a:pPr>
                        <a:lnSpc>
                          <a:spcPct val="107000"/>
                        </a:lnSpc>
                        <a:spcAft>
                          <a:spcPts val="800"/>
                        </a:spcAft>
                        <a:buNone/>
                      </a:pPr>
                      <a:r>
                        <a:rPr lang="en-IN" sz="2400" kern="100">
                          <a:effectLst/>
                        </a:rPr>
                        <a:t>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500000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2500000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25</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098534254"/>
                  </a:ext>
                </a:extLst>
              </a:tr>
            </a:tbl>
          </a:graphicData>
        </a:graphic>
      </p:graphicFrame>
    </p:spTree>
    <p:extLst>
      <p:ext uri="{BB962C8B-B14F-4D97-AF65-F5344CB8AC3E}">
        <p14:creationId xmlns:p14="http://schemas.microsoft.com/office/powerpoint/2010/main" val="1807050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E1144-2AD4-298A-D7FA-7206E0FC96A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6019F7-7093-86FA-91DF-F3CF909C40CB}"/>
              </a:ext>
            </a:extLst>
          </p:cNvPr>
          <p:cNvSpPr>
            <a:spLocks noGrp="1"/>
          </p:cNvSpPr>
          <p:nvPr>
            <p:ph type="title"/>
          </p:nvPr>
        </p:nvSpPr>
        <p:spPr>
          <a:xfrm>
            <a:off x="777240" y="365125"/>
            <a:ext cx="10659110" cy="1325563"/>
          </a:xfrm>
        </p:spPr>
        <p:txBody>
          <a:bodyPr anchor="ctr">
            <a:normAutofit/>
          </a:bodyPr>
          <a:lstStyle/>
          <a:p>
            <a:pPr marL="0" indent="0">
              <a:buNone/>
            </a:pPr>
            <a:r>
              <a:rPr lang="en-IN" b="1" dirty="0"/>
              <a:t>✅ Calculate Summations</a:t>
            </a:r>
          </a:p>
        </p:txBody>
      </p:sp>
      <p:pic>
        <p:nvPicPr>
          <p:cNvPr id="4" name="Picture 3">
            <a:extLst>
              <a:ext uri="{FF2B5EF4-FFF2-40B4-BE49-F238E27FC236}">
                <a16:creationId xmlns:a16="http://schemas.microsoft.com/office/drawing/2014/main" id="{37637BD9-2BEB-3A28-79A0-168610686505}"/>
              </a:ext>
            </a:extLst>
          </p:cNvPr>
          <p:cNvPicPr>
            <a:picLocks noChangeAspect="1"/>
          </p:cNvPicPr>
          <p:nvPr/>
        </p:nvPicPr>
        <p:blipFill>
          <a:blip r:embed="rId2"/>
          <a:srcRect l="3216" r="1339"/>
          <a:stretch>
            <a:fillRect/>
          </a:stretch>
        </p:blipFill>
        <p:spPr>
          <a:xfrm>
            <a:off x="777240" y="2005049"/>
            <a:ext cx="10659110" cy="3992489"/>
          </a:xfrm>
          <a:prstGeom prst="rect">
            <a:avLst/>
          </a:prstGeom>
          <a:noFill/>
        </p:spPr>
      </p:pic>
    </p:spTree>
    <p:extLst>
      <p:ext uri="{BB962C8B-B14F-4D97-AF65-F5344CB8AC3E}">
        <p14:creationId xmlns:p14="http://schemas.microsoft.com/office/powerpoint/2010/main" val="3984954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E2AD4-12BD-BCBD-D756-40CCB457D6D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3C437-4094-1613-C285-D2539C3AB5AE}"/>
              </a:ext>
            </a:extLst>
          </p:cNvPr>
          <p:cNvSpPr>
            <a:spLocks noGrp="1"/>
          </p:cNvSpPr>
          <p:nvPr>
            <p:ph type="title"/>
          </p:nvPr>
        </p:nvSpPr>
        <p:spPr>
          <a:xfrm>
            <a:off x="1771345" y="365125"/>
            <a:ext cx="8831340" cy="1325563"/>
          </a:xfrm>
        </p:spPr>
        <p:txBody>
          <a:bodyPr anchor="ctr">
            <a:normAutofit/>
          </a:bodyPr>
          <a:lstStyle/>
          <a:p>
            <a:pPr marL="0" indent="0">
              <a:buNone/>
            </a:pPr>
            <a:r>
              <a:rPr lang="en-US" sz="4200" b="1" dirty="0"/>
              <a:t>✅ Apply the Slope (m) Formula:</a:t>
            </a:r>
          </a:p>
          <a:p>
            <a:pPr marL="0" indent="0">
              <a:buNone/>
            </a:pPr>
            <a:endParaRPr lang="en-IN" sz="4200" b="1" dirty="0"/>
          </a:p>
        </p:txBody>
      </p:sp>
      <p:pic>
        <p:nvPicPr>
          <p:cNvPr id="4" name="Picture 3">
            <a:extLst>
              <a:ext uri="{FF2B5EF4-FFF2-40B4-BE49-F238E27FC236}">
                <a16:creationId xmlns:a16="http://schemas.microsoft.com/office/drawing/2014/main" id="{ADB63B25-F90A-18D8-81A0-02E7D3F93450}"/>
              </a:ext>
            </a:extLst>
          </p:cNvPr>
          <p:cNvPicPr>
            <a:picLocks noChangeAspect="1"/>
          </p:cNvPicPr>
          <p:nvPr/>
        </p:nvPicPr>
        <p:blipFill>
          <a:blip r:embed="rId2"/>
          <a:stretch>
            <a:fillRect/>
          </a:stretch>
        </p:blipFill>
        <p:spPr>
          <a:xfrm>
            <a:off x="1067794" y="1253331"/>
            <a:ext cx="10238442" cy="4351338"/>
          </a:xfrm>
          <a:prstGeom prst="rect">
            <a:avLst/>
          </a:prstGeom>
          <a:noFill/>
        </p:spPr>
      </p:pic>
    </p:spTree>
    <p:extLst>
      <p:ext uri="{BB962C8B-B14F-4D97-AF65-F5344CB8AC3E}">
        <p14:creationId xmlns:p14="http://schemas.microsoft.com/office/powerpoint/2010/main" val="565596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D25AD-9083-33DF-BA42-4AA1CA6F680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B06092-ED2E-2EE8-E54D-6F8659A89550}"/>
              </a:ext>
            </a:extLst>
          </p:cNvPr>
          <p:cNvSpPr>
            <a:spLocks noGrp="1"/>
          </p:cNvSpPr>
          <p:nvPr>
            <p:ph idx="1"/>
          </p:nvPr>
        </p:nvSpPr>
        <p:spPr>
          <a:xfrm>
            <a:off x="702853" y="968829"/>
            <a:ext cx="10900568" cy="4931228"/>
          </a:xfrm>
        </p:spPr>
        <p:txBody>
          <a:bodyPr>
            <a:normAutofit/>
          </a:bodyPr>
          <a:lstStyle/>
          <a:p>
            <a:pPr marL="0" indent="0">
              <a:buNone/>
            </a:pPr>
            <a:r>
              <a:rPr lang="en-IN" sz="2400" b="1" dirty="0"/>
              <a:t>✅ Slope (m) = 50,000</a:t>
            </a:r>
          </a:p>
          <a:p>
            <a:pPr marL="0" indent="0">
              <a:buNone/>
            </a:pPr>
            <a:r>
              <a:rPr lang="en-US" sz="2400" dirty="0"/>
              <a:t>The slope represents </a:t>
            </a:r>
            <a:r>
              <a:rPr lang="en-US" sz="2400" b="1" dirty="0">
                <a:solidFill>
                  <a:schemeClr val="tx2">
                    <a:lumMod val="75000"/>
                    <a:lumOff val="25000"/>
                  </a:schemeClr>
                </a:solidFill>
              </a:rPr>
              <a:t>how much the salary increases </a:t>
            </a:r>
            <a:r>
              <a:rPr lang="en-US" sz="2400" b="1" dirty="0">
                <a:solidFill>
                  <a:srgbClr val="002060"/>
                </a:solidFill>
              </a:rPr>
              <a:t>for each additional year of experience.</a:t>
            </a:r>
          </a:p>
          <a:p>
            <a:pPr marL="0" indent="0">
              <a:buNone/>
            </a:pPr>
            <a:endParaRPr lang="en-US" sz="2400" dirty="0"/>
          </a:p>
          <a:p>
            <a:pPr marL="0" indent="0">
              <a:buNone/>
            </a:pPr>
            <a:r>
              <a:rPr lang="en-US" sz="2400" b="1" dirty="0"/>
              <a:t>📘 In Simple Terms:</a:t>
            </a:r>
          </a:p>
          <a:p>
            <a:pPr marL="0" indent="0">
              <a:buNone/>
            </a:pPr>
            <a:r>
              <a:rPr lang="en-US" sz="2400" dirty="0"/>
              <a:t>Every time a person gains </a:t>
            </a:r>
            <a:r>
              <a:rPr lang="en-US" sz="2400" b="1" dirty="0">
                <a:solidFill>
                  <a:srgbClr val="002060"/>
                </a:solidFill>
              </a:rPr>
              <a:t>1 more year of experience</a:t>
            </a:r>
            <a:r>
              <a:rPr lang="en-US" sz="2400" dirty="0"/>
              <a:t>, their </a:t>
            </a:r>
            <a:r>
              <a:rPr lang="en-US" sz="2400" b="1" dirty="0">
                <a:solidFill>
                  <a:schemeClr val="tx2">
                    <a:lumMod val="75000"/>
                    <a:lumOff val="25000"/>
                  </a:schemeClr>
                </a:solidFill>
              </a:rPr>
              <a:t>salary increases by </a:t>
            </a:r>
            <a:r>
              <a:rPr lang="en-US" sz="2400" dirty="0"/>
              <a:t>₹50,000 — according to the </a:t>
            </a:r>
            <a:r>
              <a:rPr lang="en-US" sz="2400" b="1" dirty="0"/>
              <a:t>pattern observed in the dataset</a:t>
            </a:r>
            <a:r>
              <a:rPr lang="en-US" sz="2400" dirty="0"/>
              <a:t>.</a:t>
            </a:r>
            <a:endParaRPr lang="en-IN" sz="2400" dirty="0"/>
          </a:p>
        </p:txBody>
      </p:sp>
    </p:spTree>
    <p:extLst>
      <p:ext uri="{BB962C8B-B14F-4D97-AF65-F5344CB8AC3E}">
        <p14:creationId xmlns:p14="http://schemas.microsoft.com/office/powerpoint/2010/main" val="2765334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E91D6-CBE1-96A8-EBE2-AAB98E2A44A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AD2ED9-C46E-7857-4DB7-7560BED579F0}"/>
              </a:ext>
            </a:extLst>
          </p:cNvPr>
          <p:cNvSpPr>
            <a:spLocks noGrp="1"/>
          </p:cNvSpPr>
          <p:nvPr>
            <p:ph type="title"/>
          </p:nvPr>
        </p:nvSpPr>
        <p:spPr>
          <a:xfrm>
            <a:off x="777240" y="365125"/>
            <a:ext cx="10659110" cy="1325563"/>
          </a:xfrm>
        </p:spPr>
        <p:txBody>
          <a:bodyPr anchor="ctr">
            <a:normAutofit/>
          </a:bodyPr>
          <a:lstStyle/>
          <a:p>
            <a:pPr marL="0" indent="0">
              <a:buNone/>
            </a:pPr>
            <a:r>
              <a:rPr lang="en-US"/>
              <a:t>✅ Apply the Intercept (c) Formula</a:t>
            </a:r>
            <a:endParaRPr lang="en-IN"/>
          </a:p>
        </p:txBody>
      </p:sp>
      <p:pic>
        <p:nvPicPr>
          <p:cNvPr id="4" name="Picture 3" descr="A black background with numbers and symbols&#10;&#10;AI-generated content may be incorrect.">
            <a:extLst>
              <a:ext uri="{FF2B5EF4-FFF2-40B4-BE49-F238E27FC236}">
                <a16:creationId xmlns:a16="http://schemas.microsoft.com/office/drawing/2014/main" id="{55E02A6A-4978-ADF0-095D-E9D0D13FE189}"/>
              </a:ext>
            </a:extLst>
          </p:cNvPr>
          <p:cNvPicPr>
            <a:picLocks noChangeAspect="1"/>
          </p:cNvPicPr>
          <p:nvPr/>
        </p:nvPicPr>
        <p:blipFill>
          <a:blip r:embed="rId2"/>
          <a:stretch>
            <a:fillRect/>
          </a:stretch>
        </p:blipFill>
        <p:spPr>
          <a:xfrm>
            <a:off x="777240" y="2335808"/>
            <a:ext cx="10659110" cy="3330971"/>
          </a:xfrm>
          <a:prstGeom prst="rect">
            <a:avLst/>
          </a:prstGeom>
          <a:noFill/>
        </p:spPr>
      </p:pic>
    </p:spTree>
    <p:extLst>
      <p:ext uri="{BB962C8B-B14F-4D97-AF65-F5344CB8AC3E}">
        <p14:creationId xmlns:p14="http://schemas.microsoft.com/office/powerpoint/2010/main" val="1042934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A0F15-2E86-1CBB-4094-4AC6B2B0A33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AE7576-C6C2-27BC-E7D0-CFC90D462F1A}"/>
              </a:ext>
            </a:extLst>
          </p:cNvPr>
          <p:cNvSpPr>
            <a:spLocks noGrp="1"/>
          </p:cNvSpPr>
          <p:nvPr>
            <p:ph idx="1"/>
          </p:nvPr>
        </p:nvSpPr>
        <p:spPr>
          <a:xfrm>
            <a:off x="702853" y="968829"/>
            <a:ext cx="10900568" cy="4931228"/>
          </a:xfrm>
        </p:spPr>
        <p:txBody>
          <a:bodyPr>
            <a:normAutofit/>
          </a:bodyPr>
          <a:lstStyle/>
          <a:p>
            <a:pPr marL="0" indent="0">
              <a:buNone/>
            </a:pPr>
            <a:r>
              <a:rPr lang="en-IN" sz="2400" b="1" dirty="0"/>
              <a:t>✅ Intercept (c) = ₹2,50,000:</a:t>
            </a:r>
          </a:p>
          <a:p>
            <a:pPr marL="0" indent="0">
              <a:buNone/>
            </a:pPr>
            <a:r>
              <a:rPr lang="en-US" sz="2400" dirty="0"/>
              <a:t>The </a:t>
            </a:r>
            <a:r>
              <a:rPr lang="en-US" sz="2400" b="1" dirty="0">
                <a:solidFill>
                  <a:schemeClr val="tx2">
                    <a:lumMod val="75000"/>
                    <a:lumOff val="25000"/>
                  </a:schemeClr>
                </a:solidFill>
              </a:rPr>
              <a:t>intercept</a:t>
            </a:r>
            <a:r>
              <a:rPr lang="en-US" sz="2400" dirty="0"/>
              <a:t> is the </a:t>
            </a:r>
            <a:r>
              <a:rPr lang="en-US" sz="2400" b="1" dirty="0">
                <a:solidFill>
                  <a:srgbClr val="002060"/>
                </a:solidFill>
              </a:rPr>
              <a:t>value of Y </a:t>
            </a:r>
            <a:r>
              <a:rPr lang="en-US" sz="2400" dirty="0"/>
              <a:t>(</a:t>
            </a:r>
            <a:r>
              <a:rPr lang="en-US" sz="2400" b="1" dirty="0"/>
              <a:t>salary</a:t>
            </a:r>
            <a:r>
              <a:rPr lang="en-US" sz="2400" dirty="0"/>
              <a:t>) </a:t>
            </a:r>
            <a:r>
              <a:rPr lang="en-US" sz="2400" b="1" dirty="0"/>
              <a:t>when X</a:t>
            </a:r>
            <a:r>
              <a:rPr lang="en-US" sz="2400" dirty="0"/>
              <a:t> (years of experience) = </a:t>
            </a:r>
            <a:r>
              <a:rPr lang="en-US" sz="2400" b="1" dirty="0">
                <a:solidFill>
                  <a:srgbClr val="C00000"/>
                </a:solidFill>
              </a:rPr>
              <a:t>0</a:t>
            </a:r>
            <a:r>
              <a:rPr lang="en-US" sz="2400" dirty="0"/>
              <a:t>.</a:t>
            </a:r>
          </a:p>
          <a:p>
            <a:pPr marL="0" indent="0">
              <a:buNone/>
            </a:pPr>
            <a:endParaRPr lang="en-US" sz="2400" dirty="0"/>
          </a:p>
          <a:p>
            <a:pPr marL="0" indent="0">
              <a:buNone/>
            </a:pPr>
            <a:r>
              <a:rPr lang="en-US" sz="2400" b="1" dirty="0"/>
              <a:t>📘 In Simple Words:</a:t>
            </a:r>
          </a:p>
          <a:p>
            <a:pPr marL="0" indent="0">
              <a:buNone/>
            </a:pPr>
            <a:r>
              <a:rPr lang="en-US" sz="2400" dirty="0"/>
              <a:t>Even if a person has </a:t>
            </a:r>
            <a:r>
              <a:rPr lang="en-US" sz="2400" b="1" dirty="0">
                <a:solidFill>
                  <a:srgbClr val="C00000"/>
                </a:solidFill>
              </a:rPr>
              <a:t>0 years of experience</a:t>
            </a:r>
            <a:r>
              <a:rPr lang="en-US" sz="2400" dirty="0"/>
              <a:t>, the model </a:t>
            </a:r>
            <a:r>
              <a:rPr lang="en-US" sz="2400" b="1" dirty="0"/>
              <a:t>predicts</a:t>
            </a:r>
            <a:r>
              <a:rPr lang="en-US" sz="2400" dirty="0"/>
              <a:t> their starting salary will be </a:t>
            </a:r>
            <a:r>
              <a:rPr lang="en-US" sz="2400" b="1" dirty="0">
                <a:solidFill>
                  <a:srgbClr val="C00000"/>
                </a:solidFill>
              </a:rPr>
              <a:t>₹2,50,000</a:t>
            </a:r>
            <a:r>
              <a:rPr lang="en-US" sz="2400" dirty="0"/>
              <a:t>.</a:t>
            </a:r>
            <a:endParaRPr lang="en-IN" sz="2400" dirty="0"/>
          </a:p>
        </p:txBody>
      </p:sp>
    </p:spTree>
    <p:extLst>
      <p:ext uri="{BB962C8B-B14F-4D97-AF65-F5344CB8AC3E}">
        <p14:creationId xmlns:p14="http://schemas.microsoft.com/office/powerpoint/2010/main" val="1947210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DBB6B-7F72-571E-B0AC-74B4884108F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B19780-EE16-155B-5343-8CC763F3D5A2}"/>
              </a:ext>
            </a:extLst>
          </p:cNvPr>
          <p:cNvSpPr>
            <a:spLocks noGrp="1"/>
          </p:cNvSpPr>
          <p:nvPr>
            <p:ph idx="1"/>
          </p:nvPr>
        </p:nvSpPr>
        <p:spPr>
          <a:xfrm>
            <a:off x="702853" y="968829"/>
            <a:ext cx="10900568" cy="4931228"/>
          </a:xfrm>
        </p:spPr>
        <p:txBody>
          <a:bodyPr>
            <a:normAutofit/>
          </a:bodyPr>
          <a:lstStyle/>
          <a:p>
            <a:pPr marL="0" indent="0">
              <a:buNone/>
            </a:pPr>
            <a:r>
              <a:rPr lang="en-IN" sz="2800" b="1" dirty="0"/>
              <a:t>✅ Final Linear Regression Equation:</a:t>
            </a:r>
          </a:p>
        </p:txBody>
      </p:sp>
      <p:pic>
        <p:nvPicPr>
          <p:cNvPr id="4" name="Picture 3">
            <a:extLst>
              <a:ext uri="{FF2B5EF4-FFF2-40B4-BE49-F238E27FC236}">
                <a16:creationId xmlns:a16="http://schemas.microsoft.com/office/drawing/2014/main" id="{C9006435-35D9-C629-EB64-AF3378EAF553}"/>
              </a:ext>
            </a:extLst>
          </p:cNvPr>
          <p:cNvPicPr>
            <a:picLocks noChangeAspect="1"/>
          </p:cNvPicPr>
          <p:nvPr/>
        </p:nvPicPr>
        <p:blipFill>
          <a:blip r:embed="rId2"/>
          <a:stretch>
            <a:fillRect/>
          </a:stretch>
        </p:blipFill>
        <p:spPr>
          <a:xfrm>
            <a:off x="1978286" y="2390905"/>
            <a:ext cx="7552381" cy="1038095"/>
          </a:xfrm>
          <a:prstGeom prst="rect">
            <a:avLst/>
          </a:prstGeom>
        </p:spPr>
      </p:pic>
    </p:spTree>
    <p:extLst>
      <p:ext uri="{BB962C8B-B14F-4D97-AF65-F5344CB8AC3E}">
        <p14:creationId xmlns:p14="http://schemas.microsoft.com/office/powerpoint/2010/main" val="3023744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4E8EE-7FC9-4FAD-6859-7237213FE1B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E2EA78-26E3-AD28-F39F-A531A6E8A4A3}"/>
              </a:ext>
            </a:extLst>
          </p:cNvPr>
          <p:cNvSpPr>
            <a:spLocks noGrp="1"/>
          </p:cNvSpPr>
          <p:nvPr>
            <p:ph idx="1"/>
          </p:nvPr>
        </p:nvSpPr>
        <p:spPr>
          <a:xfrm>
            <a:off x="702853" y="968829"/>
            <a:ext cx="10900568" cy="4931228"/>
          </a:xfrm>
        </p:spPr>
        <p:txBody>
          <a:bodyPr>
            <a:normAutofit/>
          </a:bodyPr>
          <a:lstStyle/>
          <a:p>
            <a:pPr marL="0" indent="0">
              <a:buNone/>
            </a:pPr>
            <a:r>
              <a:rPr lang="en-US" sz="3200" b="1" dirty="0"/>
              <a:t>📌 Final Prediction Example:</a:t>
            </a:r>
          </a:p>
          <a:p>
            <a:pPr marL="0" indent="0">
              <a:buNone/>
            </a:pPr>
            <a:r>
              <a:rPr lang="en-US" sz="2400" dirty="0"/>
              <a:t>If a person has </a:t>
            </a:r>
            <a:r>
              <a:rPr lang="en-US" sz="2400" b="1" dirty="0">
                <a:solidFill>
                  <a:schemeClr val="tx2">
                    <a:lumMod val="75000"/>
                    <a:lumOff val="25000"/>
                  </a:schemeClr>
                </a:solidFill>
              </a:rPr>
              <a:t>6 years </a:t>
            </a:r>
            <a:r>
              <a:rPr lang="en-US" sz="2400" dirty="0"/>
              <a:t>of experience, predicted salary:</a:t>
            </a:r>
            <a:endParaRPr lang="en-IN" sz="2400" dirty="0"/>
          </a:p>
        </p:txBody>
      </p:sp>
      <p:pic>
        <p:nvPicPr>
          <p:cNvPr id="4" name="Picture 3">
            <a:extLst>
              <a:ext uri="{FF2B5EF4-FFF2-40B4-BE49-F238E27FC236}">
                <a16:creationId xmlns:a16="http://schemas.microsoft.com/office/drawing/2014/main" id="{6F40B418-3683-D22C-7862-5E18DF1D3309}"/>
              </a:ext>
            </a:extLst>
          </p:cNvPr>
          <p:cNvPicPr>
            <a:picLocks noChangeAspect="1"/>
          </p:cNvPicPr>
          <p:nvPr/>
        </p:nvPicPr>
        <p:blipFill>
          <a:blip r:embed="rId2"/>
          <a:stretch>
            <a:fillRect/>
          </a:stretch>
        </p:blipFill>
        <p:spPr>
          <a:xfrm>
            <a:off x="1219809" y="2895666"/>
            <a:ext cx="9752381" cy="1066667"/>
          </a:xfrm>
          <a:prstGeom prst="rect">
            <a:avLst/>
          </a:prstGeom>
        </p:spPr>
      </p:pic>
    </p:spTree>
    <p:extLst>
      <p:ext uri="{BB962C8B-B14F-4D97-AF65-F5344CB8AC3E}">
        <p14:creationId xmlns:p14="http://schemas.microsoft.com/office/powerpoint/2010/main" val="2232840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52CAE0-B3AA-5B12-7226-0B72C7EEDB41}"/>
              </a:ext>
            </a:extLst>
          </p:cNvPr>
          <p:cNvSpPr txBox="1"/>
          <p:nvPr/>
        </p:nvSpPr>
        <p:spPr>
          <a:xfrm>
            <a:off x="522514" y="438539"/>
            <a:ext cx="11122090" cy="6155531"/>
          </a:xfrm>
          <a:prstGeom prst="rect">
            <a:avLst/>
          </a:prstGeom>
          <a:noFill/>
        </p:spPr>
        <p:txBody>
          <a:bodyPr wrap="square">
            <a:spAutoFit/>
          </a:bodyPr>
          <a:lstStyle/>
          <a:p>
            <a:r>
              <a:rPr lang="en-US" sz="2800" b="1" dirty="0"/>
              <a:t>Supervised learning:</a:t>
            </a:r>
          </a:p>
          <a:p>
            <a:r>
              <a:rPr lang="en-US" sz="2200" dirty="0"/>
              <a:t>	Supervised learning is the types of machine learning in which machines are trained using well "</a:t>
            </a:r>
            <a:r>
              <a:rPr lang="en-US" sz="2200" b="1" dirty="0"/>
              <a:t>labelled</a:t>
            </a:r>
            <a:r>
              <a:rPr lang="en-US" sz="2200" dirty="0"/>
              <a:t>" </a:t>
            </a:r>
            <a:r>
              <a:rPr lang="en-US" sz="2200" b="1" dirty="0">
                <a:solidFill>
                  <a:srgbClr val="C00000"/>
                </a:solidFill>
              </a:rPr>
              <a:t>training data</a:t>
            </a:r>
            <a:r>
              <a:rPr lang="en-US" sz="2200" dirty="0"/>
              <a:t>, and on basis of that data, machines predict the output. The labelled data means some input data is already </a:t>
            </a:r>
            <a:r>
              <a:rPr lang="en-US" sz="2200" b="1" dirty="0"/>
              <a:t>tagged</a:t>
            </a:r>
            <a:r>
              <a:rPr lang="en-US" sz="2200" dirty="0"/>
              <a:t> or </a:t>
            </a:r>
            <a:r>
              <a:rPr lang="en-US" sz="2200" b="1" dirty="0"/>
              <a:t>labelled</a:t>
            </a:r>
            <a:r>
              <a:rPr lang="en-US" sz="2200" dirty="0"/>
              <a:t> with the </a:t>
            </a:r>
            <a:r>
              <a:rPr lang="en-US" sz="2200" b="1" dirty="0"/>
              <a:t>correct output.</a:t>
            </a:r>
          </a:p>
          <a:p>
            <a:r>
              <a:rPr lang="en-US" sz="2200" dirty="0"/>
              <a:t>	In supervised learning, </a:t>
            </a:r>
            <a:r>
              <a:rPr lang="en-US" sz="2200" b="1" dirty="0"/>
              <a:t>the</a:t>
            </a:r>
            <a:r>
              <a:rPr lang="en-US" sz="2200" dirty="0"/>
              <a:t> </a:t>
            </a:r>
            <a:r>
              <a:rPr lang="en-US" sz="2200" b="1" dirty="0">
                <a:solidFill>
                  <a:srgbClr val="C00000"/>
                </a:solidFill>
              </a:rPr>
              <a:t>training data provided to the machines work as the supervisor </a:t>
            </a:r>
            <a:r>
              <a:rPr lang="en-US" sz="2200" dirty="0"/>
              <a:t>that teaches the machines to predict the output correctly. It applies the same concept as a student learns in the </a:t>
            </a:r>
            <a:r>
              <a:rPr lang="en-US" sz="2200" b="1" dirty="0">
                <a:solidFill>
                  <a:srgbClr val="C00000"/>
                </a:solidFill>
              </a:rPr>
              <a:t>supervision of the teacher</a:t>
            </a:r>
            <a:r>
              <a:rPr lang="en-US" sz="2200" dirty="0"/>
              <a:t>. Supervised learning is a process of providing input data as well as correct output data to the machine learning model. The aim of a supervised learning algorithm is to find a mapping function to </a:t>
            </a:r>
            <a:r>
              <a:rPr lang="en-US" sz="2200" b="1" dirty="0"/>
              <a:t>map</a:t>
            </a:r>
            <a:r>
              <a:rPr lang="en-US" sz="2200" dirty="0"/>
              <a:t> the </a:t>
            </a:r>
            <a:r>
              <a:rPr lang="en-US" sz="2200" b="1" dirty="0"/>
              <a:t>input variable(x) </a:t>
            </a:r>
            <a:r>
              <a:rPr lang="en-US" sz="2200" dirty="0"/>
              <a:t>with the </a:t>
            </a:r>
            <a:r>
              <a:rPr lang="en-US" sz="2200" b="1" dirty="0"/>
              <a:t>output variable(y).</a:t>
            </a:r>
          </a:p>
          <a:p>
            <a:r>
              <a:rPr lang="en-US" sz="2200" b="0" i="0" dirty="0">
                <a:solidFill>
                  <a:srgbClr val="374151"/>
                </a:solidFill>
                <a:effectLst/>
                <a:latin typeface="Söhne"/>
              </a:rPr>
              <a:t>	So, the goal of supervised learning is to learn a </a:t>
            </a:r>
            <a:r>
              <a:rPr lang="en-US" sz="2200" b="1" i="0" dirty="0">
                <a:solidFill>
                  <a:srgbClr val="374151"/>
                </a:solidFill>
                <a:effectLst/>
                <a:latin typeface="Söhne"/>
              </a:rPr>
              <a:t>mapping from inputs to outputs</a:t>
            </a:r>
            <a:r>
              <a:rPr lang="en-US" sz="2200" b="0" i="0" dirty="0">
                <a:solidFill>
                  <a:srgbClr val="374151"/>
                </a:solidFill>
                <a:effectLst/>
                <a:latin typeface="Söhne"/>
              </a:rPr>
              <a:t>, so that the model can make accurate predictions on </a:t>
            </a:r>
            <a:r>
              <a:rPr lang="en-US" sz="2200" b="1" i="0" dirty="0">
                <a:solidFill>
                  <a:srgbClr val="374151"/>
                </a:solidFill>
                <a:effectLst/>
                <a:latin typeface="Söhne"/>
              </a:rPr>
              <a:t>new</a:t>
            </a:r>
            <a:r>
              <a:rPr lang="en-US" sz="2200" b="0" i="0" dirty="0">
                <a:solidFill>
                  <a:srgbClr val="374151"/>
                </a:solidFill>
                <a:effectLst/>
                <a:latin typeface="Söhne"/>
              </a:rPr>
              <a:t>, </a:t>
            </a:r>
            <a:r>
              <a:rPr lang="en-US" sz="2200" b="1" i="0" dirty="0">
                <a:solidFill>
                  <a:srgbClr val="374151"/>
                </a:solidFill>
                <a:effectLst/>
                <a:latin typeface="Söhne"/>
              </a:rPr>
              <a:t>unseen</a:t>
            </a:r>
            <a:r>
              <a:rPr lang="en-US" sz="2200" b="0" i="0" dirty="0">
                <a:solidFill>
                  <a:srgbClr val="374151"/>
                </a:solidFill>
                <a:effectLst/>
                <a:latin typeface="Söhne"/>
              </a:rPr>
              <a:t> </a:t>
            </a:r>
            <a:r>
              <a:rPr lang="en-US" sz="2200" b="1" i="0" dirty="0">
                <a:solidFill>
                  <a:srgbClr val="374151"/>
                </a:solidFill>
                <a:effectLst/>
                <a:latin typeface="Söhne"/>
              </a:rPr>
              <a:t>data</a:t>
            </a:r>
            <a:r>
              <a:rPr lang="en-US" sz="2200" b="0" i="0" dirty="0">
                <a:solidFill>
                  <a:srgbClr val="374151"/>
                </a:solidFill>
                <a:effectLst/>
                <a:latin typeface="Söhne"/>
              </a:rPr>
              <a:t>.</a:t>
            </a:r>
          </a:p>
          <a:p>
            <a:endParaRPr lang="en-US" sz="2200" dirty="0">
              <a:solidFill>
                <a:srgbClr val="374151"/>
              </a:solidFill>
              <a:latin typeface="Söhne"/>
            </a:endParaRPr>
          </a:p>
          <a:p>
            <a:r>
              <a:rPr lang="en-US" sz="2200" b="1" dirty="0">
                <a:solidFill>
                  <a:srgbClr val="374151"/>
                </a:solidFill>
                <a:latin typeface="Söhne"/>
              </a:rPr>
              <a:t>Note: </a:t>
            </a:r>
            <a:r>
              <a:rPr lang="en-US" sz="2200" dirty="0"/>
              <a:t>In supervised learning, models are trained using labelled dataset, where the model learns about each type of data. Once the </a:t>
            </a:r>
            <a:r>
              <a:rPr lang="en-US" sz="2200" b="1" dirty="0"/>
              <a:t>training process </a:t>
            </a:r>
            <a:r>
              <a:rPr lang="en-US" sz="2200" dirty="0"/>
              <a:t>is completed, the model is </a:t>
            </a:r>
            <a:r>
              <a:rPr lang="en-US" sz="2200" b="1" dirty="0"/>
              <a:t>tested</a:t>
            </a:r>
            <a:r>
              <a:rPr lang="en-US" sz="2200" dirty="0"/>
              <a:t> on the basis of </a:t>
            </a:r>
            <a:r>
              <a:rPr lang="en-US" sz="2200" b="1" dirty="0"/>
              <a:t>test data </a:t>
            </a:r>
            <a:r>
              <a:rPr lang="en-US" sz="2200" dirty="0"/>
              <a:t>(a subset of the training set), and then it predicts the output.</a:t>
            </a:r>
          </a:p>
          <a:p>
            <a:endParaRPr lang="en-US" b="1" dirty="0"/>
          </a:p>
          <a:p>
            <a:endParaRPr lang="en-US" b="1" dirty="0"/>
          </a:p>
        </p:txBody>
      </p:sp>
      <p:sp>
        <p:nvSpPr>
          <p:cNvPr id="5" name="TextBox 4">
            <a:extLst>
              <a:ext uri="{FF2B5EF4-FFF2-40B4-BE49-F238E27FC236}">
                <a16:creationId xmlns:a16="http://schemas.microsoft.com/office/drawing/2014/main" id="{90349BEC-6A46-FBC4-DCB6-BC335D308897}"/>
              </a:ext>
            </a:extLst>
          </p:cNvPr>
          <p:cNvSpPr txBox="1"/>
          <p:nvPr/>
        </p:nvSpPr>
        <p:spPr>
          <a:xfrm>
            <a:off x="0" y="6642556"/>
            <a:ext cx="6097554" cy="215444"/>
          </a:xfrm>
          <a:prstGeom prst="rect">
            <a:avLst/>
          </a:prstGeom>
          <a:noFill/>
        </p:spPr>
        <p:txBody>
          <a:bodyPr wrap="square">
            <a:spAutoFit/>
          </a:bodyPr>
          <a:lstStyle/>
          <a:p>
            <a:r>
              <a:rPr lang="en-US" sz="800" dirty="0"/>
              <a:t>https://www.youtube.com/watch?v=olFxW7kdtP8</a:t>
            </a:r>
          </a:p>
        </p:txBody>
      </p:sp>
    </p:spTree>
    <p:extLst>
      <p:ext uri="{BB962C8B-B14F-4D97-AF65-F5344CB8AC3E}">
        <p14:creationId xmlns:p14="http://schemas.microsoft.com/office/powerpoint/2010/main" val="3955975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7E935-F738-A02A-59AE-2B27723E3A9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E11A07-F545-A9FD-19F8-1C2EF6707540}"/>
              </a:ext>
            </a:extLst>
          </p:cNvPr>
          <p:cNvSpPr>
            <a:spLocks noGrp="1"/>
          </p:cNvSpPr>
          <p:nvPr>
            <p:ph idx="1"/>
          </p:nvPr>
        </p:nvSpPr>
        <p:spPr>
          <a:xfrm>
            <a:off x="110168" y="2470532"/>
            <a:ext cx="4023230" cy="1740665"/>
          </a:xfrm>
        </p:spPr>
        <p:txBody>
          <a:bodyPr>
            <a:normAutofit/>
          </a:bodyPr>
          <a:lstStyle/>
          <a:p>
            <a:pPr marL="0" indent="0">
              <a:buNone/>
            </a:pPr>
            <a:r>
              <a:rPr lang="en-US" sz="2800" b="1" dirty="0"/>
              <a:t>🧪 Python Example </a:t>
            </a:r>
          </a:p>
          <a:p>
            <a:pPr marL="0" indent="0">
              <a:buNone/>
            </a:pPr>
            <a:r>
              <a:rPr lang="en-US" sz="2800" b="1" dirty="0"/>
              <a:t>    (Using </a:t>
            </a:r>
            <a:r>
              <a:rPr lang="en-US" sz="2800" b="1" dirty="0">
                <a:solidFill>
                  <a:srgbClr val="C00000"/>
                </a:solidFill>
              </a:rPr>
              <a:t>scikit-learn</a:t>
            </a:r>
            <a:r>
              <a:rPr lang="en-US" sz="2800" b="1" dirty="0"/>
              <a:t>)</a:t>
            </a:r>
          </a:p>
          <a:p>
            <a:pPr marL="0" indent="0">
              <a:buNone/>
            </a:pPr>
            <a:endParaRPr lang="en-IN" sz="2800" b="1" dirty="0"/>
          </a:p>
        </p:txBody>
      </p:sp>
      <p:pic>
        <p:nvPicPr>
          <p:cNvPr id="4" name="Picture 3">
            <a:extLst>
              <a:ext uri="{FF2B5EF4-FFF2-40B4-BE49-F238E27FC236}">
                <a16:creationId xmlns:a16="http://schemas.microsoft.com/office/drawing/2014/main" id="{EEDAC178-380F-59D7-609E-C5EB8429DDA0}"/>
              </a:ext>
            </a:extLst>
          </p:cNvPr>
          <p:cNvPicPr>
            <a:picLocks noChangeAspect="1"/>
          </p:cNvPicPr>
          <p:nvPr/>
        </p:nvPicPr>
        <p:blipFill>
          <a:blip r:embed="rId2"/>
          <a:srcRect r="5911"/>
          <a:stretch>
            <a:fillRect/>
          </a:stretch>
        </p:blipFill>
        <p:spPr>
          <a:xfrm>
            <a:off x="3832909" y="0"/>
            <a:ext cx="8359091" cy="6858000"/>
          </a:xfrm>
          <a:prstGeom prst="rect">
            <a:avLst/>
          </a:prstGeom>
        </p:spPr>
      </p:pic>
    </p:spTree>
    <p:extLst>
      <p:ext uri="{BB962C8B-B14F-4D97-AF65-F5344CB8AC3E}">
        <p14:creationId xmlns:p14="http://schemas.microsoft.com/office/powerpoint/2010/main" val="1958908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54E6A-5421-8A7B-E1A3-6B0A514DC6F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567109-738D-A3BE-9B2F-3067CE41FE31}"/>
              </a:ext>
            </a:extLst>
          </p:cNvPr>
          <p:cNvSpPr>
            <a:spLocks noGrp="1"/>
          </p:cNvSpPr>
          <p:nvPr>
            <p:ph idx="1"/>
          </p:nvPr>
        </p:nvSpPr>
        <p:spPr>
          <a:xfrm>
            <a:off x="702853" y="968829"/>
            <a:ext cx="10900568" cy="4931228"/>
          </a:xfrm>
        </p:spPr>
        <p:txBody>
          <a:bodyPr>
            <a:normAutofit/>
          </a:bodyPr>
          <a:lstStyle/>
          <a:p>
            <a:pPr marL="0" indent="0">
              <a:buNone/>
            </a:pPr>
            <a:r>
              <a:rPr lang="en-IN" sz="2800" b="1" dirty="0"/>
              <a:t>Output:</a:t>
            </a:r>
          </a:p>
        </p:txBody>
      </p:sp>
      <p:pic>
        <p:nvPicPr>
          <p:cNvPr id="4" name="Picture 3">
            <a:extLst>
              <a:ext uri="{FF2B5EF4-FFF2-40B4-BE49-F238E27FC236}">
                <a16:creationId xmlns:a16="http://schemas.microsoft.com/office/drawing/2014/main" id="{7408238E-AF06-6766-927E-DF23B4C274F2}"/>
              </a:ext>
            </a:extLst>
          </p:cNvPr>
          <p:cNvPicPr>
            <a:picLocks noChangeAspect="1"/>
          </p:cNvPicPr>
          <p:nvPr/>
        </p:nvPicPr>
        <p:blipFill>
          <a:blip r:embed="rId2"/>
          <a:stretch>
            <a:fillRect/>
          </a:stretch>
        </p:blipFill>
        <p:spPr>
          <a:xfrm>
            <a:off x="1711753" y="1879976"/>
            <a:ext cx="4714286" cy="828571"/>
          </a:xfrm>
          <a:prstGeom prst="rect">
            <a:avLst/>
          </a:prstGeom>
        </p:spPr>
      </p:pic>
    </p:spTree>
    <p:extLst>
      <p:ext uri="{BB962C8B-B14F-4D97-AF65-F5344CB8AC3E}">
        <p14:creationId xmlns:p14="http://schemas.microsoft.com/office/powerpoint/2010/main" val="2603702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492DB-0307-5156-1C15-3E088FFA9E2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A1C5CD-3F6A-4218-8B62-44208C569CD5}"/>
              </a:ext>
            </a:extLst>
          </p:cNvPr>
          <p:cNvSpPr>
            <a:spLocks noGrp="1"/>
          </p:cNvSpPr>
          <p:nvPr>
            <p:ph idx="1"/>
          </p:nvPr>
        </p:nvSpPr>
        <p:spPr>
          <a:xfrm>
            <a:off x="702853" y="661011"/>
            <a:ext cx="10900568" cy="5239045"/>
          </a:xfrm>
        </p:spPr>
        <p:txBody>
          <a:bodyPr>
            <a:normAutofit/>
          </a:bodyPr>
          <a:lstStyle/>
          <a:p>
            <a:pPr marL="0" indent="0">
              <a:buNone/>
            </a:pPr>
            <a:r>
              <a:rPr lang="en-US" sz="2800" b="1" dirty="0"/>
              <a:t>📌 Advantages of Linear Regression</a:t>
            </a:r>
          </a:p>
          <a:p>
            <a:r>
              <a:rPr lang="en-US" sz="2400" dirty="0"/>
              <a:t>Easy to implement and interpret</a:t>
            </a:r>
          </a:p>
          <a:p>
            <a:r>
              <a:rPr lang="en-US" sz="2400" dirty="0"/>
              <a:t>Fast to train</a:t>
            </a:r>
          </a:p>
          <a:p>
            <a:r>
              <a:rPr lang="en-US" sz="2400" dirty="0"/>
              <a:t>Works well with linearly correlated data</a:t>
            </a:r>
          </a:p>
          <a:p>
            <a:r>
              <a:rPr lang="en-US" sz="2400" dirty="0"/>
              <a:t>Predictive Power</a:t>
            </a:r>
          </a:p>
          <a:p>
            <a:pPr marL="0" indent="0">
              <a:buNone/>
            </a:pPr>
            <a:endParaRPr lang="en-US" sz="800" dirty="0"/>
          </a:p>
          <a:p>
            <a:pPr marL="0" indent="0">
              <a:buNone/>
            </a:pPr>
            <a:r>
              <a:rPr lang="en-US" sz="2800" b="1" dirty="0"/>
              <a:t>⚠️ Limitations</a:t>
            </a:r>
          </a:p>
          <a:p>
            <a:r>
              <a:rPr lang="en-US" sz="2400" dirty="0"/>
              <a:t>Assumes linearity or Linear Relationship</a:t>
            </a:r>
          </a:p>
          <a:p>
            <a:r>
              <a:rPr lang="en-US" sz="2400" dirty="0"/>
              <a:t>Sensitive to outliers</a:t>
            </a:r>
          </a:p>
          <a:p>
            <a:r>
              <a:rPr lang="en-US" sz="2400" dirty="0"/>
              <a:t>Limited to Numeric, Continuous Data</a:t>
            </a:r>
          </a:p>
          <a:p>
            <a:r>
              <a:rPr lang="en-US" sz="2400" dirty="0"/>
              <a:t>Doesn’t perform well with </a:t>
            </a:r>
            <a:r>
              <a:rPr lang="en-US" sz="2400" b="1" dirty="0">
                <a:solidFill>
                  <a:srgbClr val="C00000"/>
                </a:solidFill>
              </a:rPr>
              <a:t>non-linear</a:t>
            </a:r>
            <a:r>
              <a:rPr lang="en-US" sz="2400" dirty="0"/>
              <a:t> or </a:t>
            </a:r>
            <a:r>
              <a:rPr lang="en-US" sz="2400" b="1" dirty="0">
                <a:solidFill>
                  <a:srgbClr val="C00000"/>
                </a:solidFill>
              </a:rPr>
              <a:t>highly complex relationships</a:t>
            </a:r>
          </a:p>
        </p:txBody>
      </p:sp>
    </p:spTree>
    <p:extLst>
      <p:ext uri="{BB962C8B-B14F-4D97-AF65-F5344CB8AC3E}">
        <p14:creationId xmlns:p14="http://schemas.microsoft.com/office/powerpoint/2010/main" val="1715032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50DCA-5D40-A528-F23F-2E479E2F61B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ADDAB4-C840-9F45-8E1B-3348EF90B12C}"/>
              </a:ext>
            </a:extLst>
          </p:cNvPr>
          <p:cNvSpPr>
            <a:spLocks noGrp="1"/>
          </p:cNvSpPr>
          <p:nvPr>
            <p:ph idx="1"/>
          </p:nvPr>
        </p:nvSpPr>
        <p:spPr>
          <a:xfrm>
            <a:off x="702853" y="968829"/>
            <a:ext cx="10900568" cy="4931228"/>
          </a:xfrm>
        </p:spPr>
        <p:txBody>
          <a:bodyPr>
            <a:normAutofit/>
          </a:bodyPr>
          <a:lstStyle/>
          <a:p>
            <a:pPr marL="0" indent="0">
              <a:buNone/>
            </a:pPr>
            <a:r>
              <a:rPr lang="en-US" sz="2800" b="1" dirty="0"/>
              <a:t>Polynomial Regression: </a:t>
            </a:r>
          </a:p>
          <a:p>
            <a:r>
              <a:rPr lang="en-US" sz="2400" dirty="0"/>
              <a:t>Polynomial regression model is the extension of the simple linear model.</a:t>
            </a:r>
          </a:p>
          <a:p>
            <a:r>
              <a:rPr lang="en-US" sz="2400" dirty="0"/>
              <a:t>Polynomial Regression is a type of supervised machine learning algorithm used to </a:t>
            </a:r>
            <a:r>
              <a:rPr lang="en-US" sz="2400" b="1" dirty="0">
                <a:solidFill>
                  <a:srgbClr val="C00000"/>
                </a:solidFill>
              </a:rPr>
              <a:t>predict </a:t>
            </a:r>
            <a:r>
              <a:rPr lang="en-US" sz="2400" dirty="0"/>
              <a:t>a</a:t>
            </a:r>
            <a:r>
              <a:rPr lang="en-US" sz="2400" b="1" dirty="0">
                <a:solidFill>
                  <a:srgbClr val="C00000"/>
                </a:solidFill>
              </a:rPr>
              <a:t> </a:t>
            </a:r>
            <a:r>
              <a:rPr lang="en-US" sz="2400" b="1" dirty="0">
                <a:solidFill>
                  <a:srgbClr val="00B050"/>
                </a:solidFill>
              </a:rPr>
              <a:t>continuous dependent variable</a:t>
            </a:r>
            <a:r>
              <a:rPr lang="en-US" sz="2400" b="1" dirty="0">
                <a:solidFill>
                  <a:srgbClr val="C00000"/>
                </a:solidFill>
              </a:rPr>
              <a:t> </a:t>
            </a:r>
            <a:r>
              <a:rPr lang="en-US" sz="2400" dirty="0"/>
              <a:t>(Y) based on the value of one or more </a:t>
            </a:r>
            <a:r>
              <a:rPr lang="en-US" sz="2400" b="1" dirty="0">
                <a:solidFill>
                  <a:srgbClr val="00B050"/>
                </a:solidFill>
              </a:rPr>
              <a:t>independent variables </a:t>
            </a:r>
            <a:r>
              <a:rPr lang="en-US" sz="2400" dirty="0"/>
              <a:t>(X) — but with a </a:t>
            </a:r>
            <a:r>
              <a:rPr lang="en-US" sz="2400" b="1" dirty="0">
                <a:solidFill>
                  <a:srgbClr val="C00000"/>
                </a:solidFill>
              </a:rPr>
              <a:t>twist</a:t>
            </a:r>
            <a:r>
              <a:rPr lang="en-US" sz="2400" dirty="0"/>
              <a:t>:</a:t>
            </a:r>
          </a:p>
          <a:p>
            <a:r>
              <a:rPr lang="en-US" sz="2400" dirty="0"/>
              <a:t>Unlike </a:t>
            </a:r>
            <a:r>
              <a:rPr lang="en-US" sz="2400" b="1" dirty="0">
                <a:solidFill>
                  <a:srgbClr val="002060"/>
                </a:solidFill>
              </a:rPr>
              <a:t>Linear Regression</a:t>
            </a:r>
            <a:r>
              <a:rPr lang="en-US" sz="2400" dirty="0"/>
              <a:t>, which fits a </a:t>
            </a:r>
            <a:r>
              <a:rPr lang="en-US" sz="2400" b="1" dirty="0">
                <a:solidFill>
                  <a:srgbClr val="C00000"/>
                </a:solidFill>
              </a:rPr>
              <a:t>straight line</a:t>
            </a:r>
            <a:r>
              <a:rPr lang="en-US" sz="2400" dirty="0"/>
              <a:t>, </a:t>
            </a:r>
            <a:r>
              <a:rPr lang="en-US" sz="2400" b="1" dirty="0">
                <a:solidFill>
                  <a:srgbClr val="002060"/>
                </a:solidFill>
              </a:rPr>
              <a:t>Polynomial Regression </a:t>
            </a:r>
            <a:r>
              <a:rPr lang="en-US" sz="2400" dirty="0"/>
              <a:t>fits a </a:t>
            </a:r>
            <a:r>
              <a:rPr lang="en-US" sz="2400" b="1" dirty="0">
                <a:solidFill>
                  <a:srgbClr val="C00000"/>
                </a:solidFill>
              </a:rPr>
              <a:t>curved line </a:t>
            </a:r>
            <a:r>
              <a:rPr lang="en-US" sz="2400" dirty="0"/>
              <a:t>to the data.</a:t>
            </a:r>
          </a:p>
          <a:p>
            <a:pPr marL="0" indent="0">
              <a:buNone/>
            </a:pPr>
            <a:endParaRPr lang="en-IN" sz="2400" dirty="0"/>
          </a:p>
        </p:txBody>
      </p:sp>
    </p:spTree>
    <p:extLst>
      <p:ext uri="{BB962C8B-B14F-4D97-AF65-F5344CB8AC3E}">
        <p14:creationId xmlns:p14="http://schemas.microsoft.com/office/powerpoint/2010/main" val="792769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174A7-ED50-B410-6169-DBF2ED935A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27798A-D4F1-969D-4BBC-716F92CC6D0C}"/>
              </a:ext>
            </a:extLst>
          </p:cNvPr>
          <p:cNvSpPr>
            <a:spLocks noGrp="1"/>
          </p:cNvSpPr>
          <p:nvPr>
            <p:ph idx="1"/>
          </p:nvPr>
        </p:nvSpPr>
        <p:spPr>
          <a:xfrm>
            <a:off x="702853" y="609600"/>
            <a:ext cx="10900568" cy="5715000"/>
          </a:xfrm>
        </p:spPr>
        <p:txBody>
          <a:bodyPr>
            <a:normAutofit/>
          </a:bodyPr>
          <a:lstStyle/>
          <a:p>
            <a:pPr marL="0" indent="0">
              <a:buNone/>
            </a:pPr>
            <a:r>
              <a:rPr lang="en-US" sz="2400" b="1" dirty="0">
                <a:solidFill>
                  <a:srgbClr val="002060"/>
                </a:solidFill>
                <a:latin typeface="Inter"/>
              </a:rPr>
              <a:t>Why Polynomial Regression?</a:t>
            </a:r>
          </a:p>
          <a:p>
            <a:pPr marL="0" indent="0">
              <a:buNone/>
            </a:pPr>
            <a:r>
              <a:rPr lang="en-US" sz="2400" dirty="0">
                <a:solidFill>
                  <a:srgbClr val="383838"/>
                </a:solidFill>
                <a:latin typeface="Inter"/>
              </a:rPr>
              <a:t>	A simple linear regression algorithm </a:t>
            </a:r>
            <a:r>
              <a:rPr lang="en-US" sz="2400" b="1" dirty="0">
                <a:solidFill>
                  <a:srgbClr val="C00000"/>
                </a:solidFill>
                <a:latin typeface="Inter"/>
              </a:rPr>
              <a:t>only works when the relationship between the data is linear</a:t>
            </a:r>
            <a:r>
              <a:rPr lang="en-US" sz="2400" dirty="0">
                <a:solidFill>
                  <a:srgbClr val="383838"/>
                </a:solidFill>
                <a:latin typeface="Inter"/>
              </a:rPr>
              <a:t>. But </a:t>
            </a:r>
            <a:r>
              <a:rPr lang="en-US" sz="2400" b="1" dirty="0">
                <a:solidFill>
                  <a:srgbClr val="383838"/>
                </a:solidFill>
                <a:latin typeface="Inter"/>
              </a:rPr>
              <a:t>suppose we have non-linear data</a:t>
            </a:r>
            <a:r>
              <a:rPr lang="en-US" sz="2400" dirty="0">
                <a:solidFill>
                  <a:srgbClr val="383838"/>
                </a:solidFill>
                <a:latin typeface="Inter"/>
              </a:rPr>
              <a:t>, then linear regression </a:t>
            </a:r>
            <a:r>
              <a:rPr lang="en-US" sz="2400" b="1" dirty="0">
                <a:solidFill>
                  <a:srgbClr val="383838"/>
                </a:solidFill>
                <a:latin typeface="Inter"/>
              </a:rPr>
              <a:t>will not be able to draw a best-fit line</a:t>
            </a:r>
            <a:r>
              <a:rPr lang="en-US" sz="2400" dirty="0">
                <a:solidFill>
                  <a:srgbClr val="383838"/>
                </a:solidFill>
                <a:latin typeface="Inter"/>
              </a:rPr>
              <a:t>. Simple regression analysis fails in such conditions. Consider the below diagram, which has a non-linear relationship, and you can see the linear regression results on it, which does not perform well, meaning it does not come close to reality. Hence, we introduce polynomial regression to overcome this problem, which helps identify the curvilinear relationship between independent and dependent variables.</a:t>
            </a:r>
          </a:p>
          <a:p>
            <a:pPr marL="0" indent="0">
              <a:buNone/>
            </a:pPr>
            <a:endParaRPr lang="en-US" sz="800" dirty="0">
              <a:solidFill>
                <a:srgbClr val="383838"/>
              </a:solidFill>
              <a:latin typeface="Inter"/>
            </a:endParaRPr>
          </a:p>
          <a:p>
            <a:pPr marL="0" indent="0">
              <a:buNone/>
            </a:pPr>
            <a:r>
              <a:rPr lang="en-US" sz="2400" b="1" dirty="0">
                <a:solidFill>
                  <a:srgbClr val="383838"/>
                </a:solidFill>
                <a:latin typeface="Inter"/>
              </a:rPr>
              <a:t>For example:</a:t>
            </a:r>
          </a:p>
          <a:p>
            <a:r>
              <a:rPr lang="en-US" sz="2400" b="1" dirty="0">
                <a:solidFill>
                  <a:srgbClr val="002060"/>
                </a:solidFill>
                <a:latin typeface="Inter"/>
              </a:rPr>
              <a:t>Salary</a:t>
            </a:r>
            <a:r>
              <a:rPr lang="en-US" sz="2400" dirty="0">
                <a:solidFill>
                  <a:srgbClr val="383838"/>
                </a:solidFill>
                <a:latin typeface="Inter"/>
              </a:rPr>
              <a:t> vs </a:t>
            </a:r>
            <a:r>
              <a:rPr lang="en-US" sz="2400" b="1" dirty="0">
                <a:solidFill>
                  <a:srgbClr val="002060"/>
                </a:solidFill>
                <a:latin typeface="Inter"/>
              </a:rPr>
              <a:t>Experience</a:t>
            </a:r>
            <a:r>
              <a:rPr lang="en-US" sz="2400" dirty="0">
                <a:solidFill>
                  <a:srgbClr val="383838"/>
                </a:solidFill>
                <a:latin typeface="Inter"/>
              </a:rPr>
              <a:t>: Salary might grow slowly at first, then rise faster.</a:t>
            </a:r>
          </a:p>
          <a:p>
            <a:r>
              <a:rPr lang="en-US" sz="2400" b="1" dirty="0">
                <a:solidFill>
                  <a:srgbClr val="002060"/>
                </a:solidFill>
                <a:latin typeface="Inter"/>
              </a:rPr>
              <a:t>Growth</a:t>
            </a:r>
            <a:r>
              <a:rPr lang="en-US" sz="2400" dirty="0">
                <a:solidFill>
                  <a:srgbClr val="383838"/>
                </a:solidFill>
                <a:latin typeface="Inter"/>
              </a:rPr>
              <a:t> </a:t>
            </a:r>
            <a:r>
              <a:rPr lang="en-US" sz="2400" b="1" dirty="0">
                <a:solidFill>
                  <a:srgbClr val="002060"/>
                </a:solidFill>
                <a:latin typeface="Inter"/>
              </a:rPr>
              <a:t>of</a:t>
            </a:r>
            <a:r>
              <a:rPr lang="en-US" sz="2400" dirty="0">
                <a:solidFill>
                  <a:srgbClr val="383838"/>
                </a:solidFill>
                <a:latin typeface="Inter"/>
              </a:rPr>
              <a:t> </a:t>
            </a:r>
            <a:r>
              <a:rPr lang="en-US" sz="2400" b="1" dirty="0">
                <a:solidFill>
                  <a:srgbClr val="002060"/>
                </a:solidFill>
                <a:latin typeface="Inter"/>
              </a:rPr>
              <a:t>plants</a:t>
            </a:r>
            <a:r>
              <a:rPr lang="en-US" sz="2400" dirty="0">
                <a:solidFill>
                  <a:srgbClr val="383838"/>
                </a:solidFill>
                <a:latin typeface="Inter"/>
              </a:rPr>
              <a:t>: Starts slow, then rapid, then slows again.</a:t>
            </a:r>
          </a:p>
          <a:p>
            <a:r>
              <a:rPr lang="en-US" sz="2400" b="1" dirty="0">
                <a:solidFill>
                  <a:srgbClr val="002060"/>
                </a:solidFill>
                <a:latin typeface="Inter"/>
              </a:rPr>
              <a:t>Product sales</a:t>
            </a:r>
            <a:r>
              <a:rPr lang="en-US" sz="2400" dirty="0">
                <a:solidFill>
                  <a:srgbClr val="383838"/>
                </a:solidFill>
                <a:latin typeface="Inter"/>
              </a:rPr>
              <a:t>: Might peak and then decline.</a:t>
            </a:r>
          </a:p>
          <a:p>
            <a:pPr marL="0" indent="0">
              <a:buNone/>
            </a:pPr>
            <a:endParaRPr lang="en-IN" sz="2400" dirty="0"/>
          </a:p>
        </p:txBody>
      </p:sp>
    </p:spTree>
    <p:extLst>
      <p:ext uri="{BB962C8B-B14F-4D97-AF65-F5344CB8AC3E}">
        <p14:creationId xmlns:p14="http://schemas.microsoft.com/office/powerpoint/2010/main" val="4279794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F6DCC-9225-EE2B-1C2E-E177D7756E4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B56B81-57BC-6A77-FD3D-8A68C14A0F2C}"/>
              </a:ext>
            </a:extLst>
          </p:cNvPr>
          <p:cNvSpPr>
            <a:spLocks noGrp="1"/>
          </p:cNvSpPr>
          <p:nvPr>
            <p:ph idx="1"/>
          </p:nvPr>
        </p:nvSpPr>
        <p:spPr>
          <a:xfrm>
            <a:off x="702853" y="468086"/>
            <a:ext cx="10900568" cy="5431971"/>
          </a:xfrm>
        </p:spPr>
        <p:txBody>
          <a:bodyPr>
            <a:normAutofit/>
          </a:bodyPr>
          <a:lstStyle/>
          <a:p>
            <a:pPr marL="0" indent="0">
              <a:buNone/>
            </a:pPr>
            <a:r>
              <a:rPr lang="en-US" sz="2400" b="1" dirty="0">
                <a:solidFill>
                  <a:srgbClr val="C00000"/>
                </a:solidFill>
                <a:latin typeface="Söhne"/>
              </a:rPr>
              <a:t>Linear Relationship:</a:t>
            </a:r>
          </a:p>
          <a:p>
            <a:pPr marL="0" indent="0">
              <a:buNone/>
            </a:pPr>
            <a:r>
              <a:rPr lang="en-US" sz="2400" dirty="0">
                <a:solidFill>
                  <a:srgbClr val="0D0D0D"/>
                </a:solidFill>
                <a:latin typeface="Söhne"/>
              </a:rPr>
              <a:t>	A linear relationship between two variables means that </a:t>
            </a:r>
            <a:r>
              <a:rPr lang="en-US" sz="2400" b="1" dirty="0">
                <a:solidFill>
                  <a:srgbClr val="0D0D0D"/>
                </a:solidFill>
                <a:latin typeface="Söhne"/>
              </a:rPr>
              <a:t>when one variable changes, the other variable changes</a:t>
            </a:r>
            <a:r>
              <a:rPr lang="en-US" sz="2400" dirty="0">
                <a:solidFill>
                  <a:srgbClr val="0D0D0D"/>
                </a:solidFill>
                <a:latin typeface="Söhne"/>
              </a:rPr>
              <a:t> in a straight-line fashion. In other words, if you were to plot the relationship between the two variables on a graph, </a:t>
            </a:r>
            <a:r>
              <a:rPr lang="en-US" sz="2400" b="1" dirty="0">
                <a:solidFill>
                  <a:srgbClr val="0D0D0D"/>
                </a:solidFill>
                <a:latin typeface="Söhne"/>
              </a:rPr>
              <a:t>the points would form a straight line</a:t>
            </a:r>
            <a:r>
              <a:rPr lang="en-US" sz="2400" dirty="0">
                <a:solidFill>
                  <a:srgbClr val="0D0D0D"/>
                </a:solidFill>
                <a:latin typeface="Söhne"/>
              </a:rPr>
              <a:t>.</a:t>
            </a:r>
          </a:p>
          <a:p>
            <a:pPr marL="0" indent="0">
              <a:buNone/>
            </a:pPr>
            <a:r>
              <a:rPr lang="en-US" sz="2400" dirty="0">
                <a:solidFill>
                  <a:srgbClr val="0D0D0D"/>
                </a:solidFill>
                <a:latin typeface="Söhne"/>
              </a:rPr>
              <a:t>	That is, In a linear relationship between two variables, when the value of </a:t>
            </a:r>
            <a:r>
              <a:rPr lang="en-US" sz="2400" b="1" dirty="0">
                <a:solidFill>
                  <a:srgbClr val="0D0D0D"/>
                </a:solidFill>
                <a:latin typeface="Söhne"/>
              </a:rPr>
              <a:t>one variable increases</a:t>
            </a:r>
            <a:r>
              <a:rPr lang="en-US" sz="2400" dirty="0">
                <a:solidFill>
                  <a:srgbClr val="0D0D0D"/>
                </a:solidFill>
                <a:latin typeface="Söhne"/>
              </a:rPr>
              <a:t>, the value of the </a:t>
            </a:r>
            <a:r>
              <a:rPr lang="en-US" sz="2400" b="1" dirty="0">
                <a:solidFill>
                  <a:srgbClr val="0D0D0D"/>
                </a:solidFill>
                <a:latin typeface="Söhne"/>
              </a:rPr>
              <a:t>other variable also increases</a:t>
            </a:r>
            <a:r>
              <a:rPr lang="en-US" sz="2400" dirty="0">
                <a:solidFill>
                  <a:srgbClr val="0D0D0D"/>
                </a:solidFill>
                <a:latin typeface="Söhne"/>
              </a:rPr>
              <a:t> if the relationship is positive. Conversely, if the relationship is negative, when the value of one variable increases, the value of the other variable decreases.</a:t>
            </a:r>
            <a:endParaRPr lang="en-US" sz="2400" dirty="0"/>
          </a:p>
          <a:p>
            <a:pPr marL="0" indent="0">
              <a:buNone/>
            </a:pPr>
            <a:endParaRPr lang="en-IN" sz="2400" dirty="0"/>
          </a:p>
        </p:txBody>
      </p:sp>
      <p:pic>
        <p:nvPicPr>
          <p:cNvPr id="2" name="Picture 2" descr="Polynomial Linear Regression">
            <a:extLst>
              <a:ext uri="{FF2B5EF4-FFF2-40B4-BE49-F238E27FC236}">
                <a16:creationId xmlns:a16="http://schemas.microsoft.com/office/drawing/2014/main" id="{C5E535A6-EE2F-062F-2A9A-5F3A76FFC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906" y="3764771"/>
            <a:ext cx="571500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00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133B8-C696-3649-D83A-A890168B142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B83B62-210B-93F2-ABC4-DCE99DD32814}"/>
              </a:ext>
            </a:extLst>
          </p:cNvPr>
          <p:cNvSpPr>
            <a:spLocks noGrp="1"/>
          </p:cNvSpPr>
          <p:nvPr>
            <p:ph idx="1"/>
          </p:nvPr>
        </p:nvSpPr>
        <p:spPr>
          <a:xfrm>
            <a:off x="702853" y="489858"/>
            <a:ext cx="10900568" cy="6052456"/>
          </a:xfrm>
        </p:spPr>
        <p:txBody>
          <a:bodyPr>
            <a:normAutofit fontScale="92500" lnSpcReduction="10000"/>
          </a:bodyPr>
          <a:lstStyle/>
          <a:p>
            <a:pPr marL="0" indent="0">
              <a:buNone/>
            </a:pPr>
            <a:r>
              <a:rPr lang="en-US" sz="2400" b="1" dirty="0">
                <a:solidFill>
                  <a:srgbClr val="0D0D0D"/>
                </a:solidFill>
                <a:latin typeface="Söhne"/>
              </a:rPr>
              <a:t>Polynomial regression </a:t>
            </a:r>
            <a:r>
              <a:rPr lang="en-US" sz="2400" dirty="0">
                <a:solidFill>
                  <a:srgbClr val="0D0D0D"/>
                </a:solidFill>
                <a:latin typeface="Söhne"/>
              </a:rPr>
              <a:t>is a form of regression analysis in machine learning (ML) where the relationship between the independent variable </a:t>
            </a:r>
            <a:r>
              <a:rPr lang="en-US" sz="2400" b="1" i="1" dirty="0">
                <a:solidFill>
                  <a:srgbClr val="C00000"/>
                </a:solidFill>
                <a:latin typeface="KaTeX_Math"/>
              </a:rPr>
              <a:t>X</a:t>
            </a:r>
            <a:r>
              <a:rPr lang="en-US" sz="2400" dirty="0">
                <a:solidFill>
                  <a:srgbClr val="0D0D0D"/>
                </a:solidFill>
                <a:latin typeface="Söhne"/>
              </a:rPr>
              <a:t> and the dependent variable </a:t>
            </a:r>
            <a:r>
              <a:rPr lang="en-US" sz="2400" b="1" dirty="0">
                <a:solidFill>
                  <a:srgbClr val="C00000"/>
                </a:solidFill>
                <a:latin typeface="KaTeX_Main"/>
              </a:rPr>
              <a:t>Y</a:t>
            </a:r>
            <a:r>
              <a:rPr lang="en-US" sz="2400" dirty="0">
                <a:solidFill>
                  <a:srgbClr val="0D0D0D"/>
                </a:solidFill>
                <a:latin typeface="Söhne"/>
              </a:rPr>
              <a:t> is </a:t>
            </a:r>
            <a:r>
              <a:rPr lang="en-US" sz="2400" b="1" dirty="0">
                <a:solidFill>
                  <a:srgbClr val="C00000"/>
                </a:solidFill>
                <a:latin typeface="Söhne"/>
              </a:rPr>
              <a:t>modeled as an </a:t>
            </a:r>
            <a:r>
              <a:rPr lang="en-US" sz="2400" b="1" i="1" dirty="0">
                <a:solidFill>
                  <a:srgbClr val="C00000"/>
                </a:solidFill>
                <a:latin typeface="KaTeX_Math"/>
              </a:rPr>
              <a:t>n</a:t>
            </a:r>
            <a:r>
              <a:rPr lang="en-US" sz="2400" b="1" dirty="0">
                <a:solidFill>
                  <a:srgbClr val="C00000"/>
                </a:solidFill>
                <a:latin typeface="Söhne"/>
              </a:rPr>
              <a:t>-degree polynomial</a:t>
            </a:r>
            <a:r>
              <a:rPr lang="en-US" sz="2400" dirty="0">
                <a:solidFill>
                  <a:srgbClr val="0D0D0D"/>
                </a:solidFill>
                <a:latin typeface="Söhne"/>
              </a:rPr>
              <a:t>. Unlike simple linear regression, which </a:t>
            </a:r>
            <a:r>
              <a:rPr lang="en-US" sz="2400" b="1" dirty="0">
                <a:solidFill>
                  <a:srgbClr val="0D0D0D"/>
                </a:solidFill>
                <a:latin typeface="Söhne"/>
              </a:rPr>
              <a:t>fits a straight line to the data</a:t>
            </a:r>
            <a:r>
              <a:rPr lang="en-US" sz="2400" dirty="0">
                <a:solidFill>
                  <a:srgbClr val="0D0D0D"/>
                </a:solidFill>
                <a:latin typeface="Söhne"/>
              </a:rPr>
              <a:t>, polynomial regression can capture more complex relationships between variables </a:t>
            </a:r>
            <a:r>
              <a:rPr lang="en-US" sz="2400" b="1" dirty="0">
                <a:solidFill>
                  <a:srgbClr val="C00000"/>
                </a:solidFill>
                <a:latin typeface="Söhne"/>
              </a:rPr>
              <a:t>by introducing polynomial terms.</a:t>
            </a:r>
          </a:p>
          <a:p>
            <a:pPr marL="0" indent="0">
              <a:buNone/>
            </a:pPr>
            <a:r>
              <a:rPr lang="en-US" sz="2400" dirty="0">
                <a:solidFill>
                  <a:srgbClr val="0D0D0D"/>
                </a:solidFill>
                <a:latin typeface="Söhne"/>
              </a:rPr>
              <a:t>	The general form of a polynomial regression model with one independent variable </a:t>
            </a:r>
            <a:r>
              <a:rPr lang="en-US" sz="2400" dirty="0">
                <a:solidFill>
                  <a:srgbClr val="0D0D0D"/>
                </a:solidFill>
                <a:latin typeface="KaTeX_Main"/>
              </a:rPr>
              <a:t>X</a:t>
            </a:r>
            <a:r>
              <a:rPr lang="en-US" sz="2400" dirty="0">
                <a:solidFill>
                  <a:srgbClr val="0D0D0D"/>
                </a:solidFill>
                <a:latin typeface="Söhne"/>
              </a:rPr>
              <a:t> can be expressed as:</a:t>
            </a:r>
          </a:p>
          <a:p>
            <a:pPr marL="0" indent="0">
              <a:buNone/>
            </a:pPr>
            <a:endParaRPr lang="en-US" sz="900" dirty="0">
              <a:solidFill>
                <a:srgbClr val="0D0D0D"/>
              </a:solidFill>
              <a:latin typeface="Söhne"/>
            </a:endParaRPr>
          </a:p>
          <a:p>
            <a:pPr marL="0" indent="0">
              <a:buNone/>
            </a:pPr>
            <a:r>
              <a:rPr lang="en-US" sz="2400" dirty="0">
                <a:solidFill>
                  <a:srgbClr val="0D0D0D"/>
                </a:solidFill>
                <a:latin typeface="Söhne"/>
              </a:rPr>
              <a:t>Polynomial with </a:t>
            </a:r>
            <a:r>
              <a:rPr lang="en-US" sz="2400" b="1" dirty="0">
                <a:solidFill>
                  <a:srgbClr val="0D0D0D"/>
                </a:solidFill>
                <a:latin typeface="Söhne"/>
              </a:rPr>
              <a:t>Degree </a:t>
            </a:r>
            <a:r>
              <a:rPr lang="en-US" sz="2400" dirty="0">
                <a:solidFill>
                  <a:srgbClr val="0D0D0D"/>
                </a:solidFill>
                <a:latin typeface="Söhne"/>
              </a:rPr>
              <a:t>or</a:t>
            </a:r>
            <a:r>
              <a:rPr lang="en-US" sz="2400" b="1" dirty="0">
                <a:solidFill>
                  <a:srgbClr val="0D0D0D"/>
                </a:solidFill>
                <a:latin typeface="Söhne"/>
              </a:rPr>
              <a:t> Order </a:t>
            </a:r>
            <a:r>
              <a:rPr lang="en-US" sz="2400" dirty="0">
                <a:solidFill>
                  <a:srgbClr val="0D0D0D"/>
                </a:solidFill>
                <a:latin typeface="Söhne"/>
              </a:rPr>
              <a:t>n:</a:t>
            </a:r>
          </a:p>
          <a:p>
            <a:pPr marL="0" indent="0">
              <a:buNone/>
            </a:pPr>
            <a:endParaRPr lang="en-US" sz="2400" dirty="0">
              <a:solidFill>
                <a:srgbClr val="0D0D0D"/>
              </a:solidFill>
              <a:latin typeface="Söhne"/>
            </a:endParaRPr>
          </a:p>
          <a:p>
            <a:pPr marL="0" indent="0">
              <a:buNone/>
            </a:pPr>
            <a:r>
              <a:rPr lang="en-US" sz="2800" dirty="0">
                <a:solidFill>
                  <a:srgbClr val="0D0D0D"/>
                </a:solidFill>
                <a:latin typeface="Söhne"/>
              </a:rPr>
              <a:t>	</a:t>
            </a:r>
            <a:r>
              <a:rPr lang="en-US" sz="2800" b="1" kern="100" dirty="0">
                <a:solidFill>
                  <a:srgbClr val="C00000"/>
                </a:solidFill>
                <a:latin typeface="Calibri" panose="020F0502020204030204" pitchFamily="34" charset="0"/>
                <a:ea typeface="Calibri" panose="020F0502020204030204" pitchFamily="34" charset="0"/>
                <a:cs typeface="Tunga" panose="020B0502040204020203" pitchFamily="34" charset="0"/>
              </a:rPr>
              <a:t>y = b0 + b1X + b2X</a:t>
            </a:r>
            <a:r>
              <a:rPr lang="en-US" sz="2800" b="1" kern="100" baseline="30000" dirty="0">
                <a:solidFill>
                  <a:srgbClr val="C00000"/>
                </a:solidFill>
                <a:latin typeface="Calibri" panose="020F0502020204030204" pitchFamily="34" charset="0"/>
                <a:ea typeface="Calibri" panose="020F0502020204030204" pitchFamily="34" charset="0"/>
                <a:cs typeface="Tunga" panose="020B0502040204020203" pitchFamily="34" charset="0"/>
              </a:rPr>
              <a:t>2</a:t>
            </a:r>
            <a:r>
              <a:rPr lang="en-US" sz="2800" b="1" kern="100" dirty="0">
                <a:solidFill>
                  <a:srgbClr val="C00000"/>
                </a:solidFill>
                <a:latin typeface="Calibri" panose="020F0502020204030204" pitchFamily="34" charset="0"/>
                <a:ea typeface="Calibri" panose="020F0502020204030204" pitchFamily="34" charset="0"/>
                <a:cs typeface="Tunga" panose="020B0502040204020203" pitchFamily="34" charset="0"/>
              </a:rPr>
              <a:t> + ....... + </a:t>
            </a:r>
            <a:r>
              <a:rPr lang="en-US" sz="2800" b="1" kern="100" dirty="0" err="1">
                <a:solidFill>
                  <a:srgbClr val="C00000"/>
                </a:solidFill>
                <a:latin typeface="Calibri" panose="020F0502020204030204" pitchFamily="34" charset="0"/>
                <a:ea typeface="Calibri" panose="020F0502020204030204" pitchFamily="34" charset="0"/>
                <a:cs typeface="Tunga" panose="020B0502040204020203" pitchFamily="34" charset="0"/>
              </a:rPr>
              <a:t>bnX</a:t>
            </a:r>
            <a:r>
              <a:rPr lang="en-US" sz="2800" b="1" kern="100" baseline="30000" dirty="0" err="1">
                <a:solidFill>
                  <a:srgbClr val="C00000"/>
                </a:solidFill>
                <a:latin typeface="Calibri" panose="020F0502020204030204" pitchFamily="34" charset="0"/>
                <a:ea typeface="Calibri" panose="020F0502020204030204" pitchFamily="34" charset="0"/>
                <a:cs typeface="Tunga" panose="020B0502040204020203" pitchFamily="34" charset="0"/>
              </a:rPr>
              <a:t>n</a:t>
            </a:r>
            <a:r>
              <a:rPr lang="en-US" sz="2800" b="1" kern="100" baseline="30000" dirty="0">
                <a:solidFill>
                  <a:srgbClr val="C00000"/>
                </a:solidFill>
                <a:latin typeface="Calibri" panose="020F0502020204030204" pitchFamily="34" charset="0"/>
                <a:ea typeface="Calibri" panose="020F0502020204030204" pitchFamily="34" charset="0"/>
                <a:cs typeface="Tunga" panose="020B0502040204020203" pitchFamily="34" charset="0"/>
              </a:rPr>
              <a:t>  </a:t>
            </a:r>
            <a:r>
              <a:rPr lang="el-GR" sz="2800" dirty="0">
                <a:solidFill>
                  <a:srgbClr val="0D0D0D"/>
                </a:solidFill>
                <a:latin typeface="KaTeX_Main"/>
              </a:rPr>
              <a:t>+</a:t>
            </a:r>
            <a:r>
              <a:rPr lang="en-US" sz="2800" dirty="0">
                <a:solidFill>
                  <a:srgbClr val="0D0D0D"/>
                </a:solidFill>
                <a:latin typeface="KaTeX_Main"/>
              </a:rPr>
              <a:t> </a:t>
            </a:r>
            <a:r>
              <a:rPr lang="el-GR" sz="2800" i="1" dirty="0">
                <a:solidFill>
                  <a:srgbClr val="0D0D0D"/>
                </a:solidFill>
                <a:latin typeface="KaTeX_Math"/>
              </a:rPr>
              <a:t>ε</a:t>
            </a:r>
            <a:r>
              <a:rPr lang="en-US" sz="2800" i="1" dirty="0">
                <a:solidFill>
                  <a:srgbClr val="0D0D0D"/>
                </a:solidFill>
                <a:latin typeface="KaTeX_Math"/>
              </a:rPr>
              <a:t>			</a:t>
            </a:r>
            <a:endParaRPr lang="en-US" sz="2800" b="1" dirty="0">
              <a:solidFill>
                <a:srgbClr val="C00000"/>
              </a:solidFill>
              <a:latin typeface="Söhne"/>
            </a:endParaRPr>
          </a:p>
          <a:p>
            <a:pPr marL="0" indent="0">
              <a:buNone/>
            </a:pPr>
            <a:r>
              <a:rPr lang="en-US" sz="2400" b="1" dirty="0">
                <a:solidFill>
                  <a:srgbClr val="0D0D0D"/>
                </a:solidFill>
                <a:latin typeface="Söhne"/>
              </a:rPr>
              <a:t>where:</a:t>
            </a:r>
          </a:p>
          <a:p>
            <a:r>
              <a:rPr lang="en-US" sz="2400" dirty="0">
                <a:solidFill>
                  <a:srgbClr val="0D0D0D"/>
                </a:solidFill>
                <a:latin typeface="Söhne"/>
              </a:rPr>
              <a:t>y is the dependent variable,</a:t>
            </a:r>
          </a:p>
          <a:p>
            <a:r>
              <a:rPr lang="en-US" sz="2400" dirty="0">
                <a:solidFill>
                  <a:srgbClr val="0D0D0D"/>
                </a:solidFill>
                <a:latin typeface="Söhne"/>
              </a:rPr>
              <a:t>x is the independent variable,</a:t>
            </a:r>
          </a:p>
          <a:p>
            <a:r>
              <a:rPr lang="en-US" sz="2400" dirty="0">
                <a:solidFill>
                  <a:srgbClr val="0D0D0D"/>
                </a:solidFill>
                <a:latin typeface="Söhne"/>
              </a:rPr>
              <a:t>b0, b1, b2,…………..bn​ are the coefficients,</a:t>
            </a:r>
          </a:p>
          <a:p>
            <a:r>
              <a:rPr lang="en-US" sz="2400" dirty="0">
                <a:solidFill>
                  <a:srgbClr val="0D0D0D"/>
                </a:solidFill>
                <a:latin typeface="Söhne"/>
              </a:rPr>
              <a:t>n is the  l,</a:t>
            </a:r>
          </a:p>
          <a:p>
            <a:r>
              <a:rPr lang="en-US" sz="2400" dirty="0">
                <a:solidFill>
                  <a:srgbClr val="0D0D0D"/>
                </a:solidFill>
                <a:latin typeface="Söhne"/>
              </a:rPr>
              <a:t>ε is the error term.</a:t>
            </a:r>
          </a:p>
          <a:p>
            <a:pPr marL="0" indent="0">
              <a:buNone/>
            </a:pPr>
            <a:endParaRPr lang="en-IN" sz="2400" dirty="0"/>
          </a:p>
        </p:txBody>
      </p:sp>
    </p:spTree>
    <p:extLst>
      <p:ext uri="{BB962C8B-B14F-4D97-AF65-F5344CB8AC3E}">
        <p14:creationId xmlns:p14="http://schemas.microsoft.com/office/powerpoint/2010/main" val="1699470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048EA-A2D1-B19B-6053-25DA302AA78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3472CD-70C4-4CE2-E45B-A3B696FBB198}"/>
              </a:ext>
            </a:extLst>
          </p:cNvPr>
          <p:cNvSpPr>
            <a:spLocks noGrp="1"/>
          </p:cNvSpPr>
          <p:nvPr>
            <p:ph idx="1"/>
          </p:nvPr>
        </p:nvSpPr>
        <p:spPr>
          <a:xfrm>
            <a:off x="702853" y="555171"/>
            <a:ext cx="10900568" cy="5344886"/>
          </a:xfrm>
        </p:spPr>
        <p:txBody>
          <a:bodyPr>
            <a:normAutofit/>
          </a:bodyPr>
          <a:lstStyle/>
          <a:p>
            <a:pPr marL="0" indent="0">
              <a:buNone/>
            </a:pPr>
            <a:r>
              <a:rPr lang="en-US" sz="2800" b="1" dirty="0">
                <a:solidFill>
                  <a:srgbClr val="C00000"/>
                </a:solidFill>
                <a:latin typeface="Söhne"/>
              </a:rPr>
              <a:t>Polynomial Terms:</a:t>
            </a:r>
          </a:p>
          <a:p>
            <a:pPr marL="0" indent="0">
              <a:buNone/>
            </a:pPr>
            <a:r>
              <a:rPr lang="en-US" sz="2400" b="1" dirty="0">
                <a:solidFill>
                  <a:srgbClr val="0D0D0D"/>
                </a:solidFill>
                <a:latin typeface="Söhne"/>
              </a:rPr>
              <a:t>	Polynomial terms refer to mathematical expressions involving </a:t>
            </a:r>
            <a:r>
              <a:rPr lang="en-US" sz="2400" b="1" dirty="0">
                <a:solidFill>
                  <a:srgbClr val="C00000"/>
                </a:solidFill>
                <a:latin typeface="Söhne"/>
              </a:rPr>
              <a:t>variables raised to powers </a:t>
            </a:r>
            <a:r>
              <a:rPr lang="en-US" sz="2400" b="1" dirty="0">
                <a:solidFill>
                  <a:srgbClr val="0D0D0D"/>
                </a:solidFill>
                <a:latin typeface="Söhne"/>
              </a:rPr>
              <a:t>and </a:t>
            </a:r>
            <a:r>
              <a:rPr lang="en-US" sz="2400" b="1" dirty="0">
                <a:solidFill>
                  <a:srgbClr val="0070C0"/>
                </a:solidFill>
                <a:latin typeface="Söhne"/>
              </a:rPr>
              <a:t>multiplied by coefficients</a:t>
            </a:r>
            <a:r>
              <a:rPr lang="en-US" sz="2400" dirty="0">
                <a:solidFill>
                  <a:srgbClr val="0D0D0D"/>
                </a:solidFill>
                <a:latin typeface="Söhne"/>
              </a:rPr>
              <a:t>. In the context of polynomial regression or polynomial functions, these terms are used to </a:t>
            </a:r>
            <a:r>
              <a:rPr lang="en-US" sz="2400" b="1" dirty="0">
                <a:solidFill>
                  <a:srgbClr val="002060"/>
                </a:solidFill>
                <a:latin typeface="Söhne"/>
              </a:rPr>
              <a:t>model relationships between variables</a:t>
            </a:r>
            <a:r>
              <a:rPr lang="en-US" sz="2400" dirty="0">
                <a:solidFill>
                  <a:srgbClr val="0D0D0D"/>
                </a:solidFill>
                <a:latin typeface="Söhne"/>
              </a:rPr>
              <a:t> that are </a:t>
            </a:r>
            <a:r>
              <a:rPr lang="en-US" sz="2400" b="1" dirty="0">
                <a:solidFill>
                  <a:srgbClr val="C00000"/>
                </a:solidFill>
                <a:latin typeface="Söhne"/>
              </a:rPr>
              <a:t>not linear</a:t>
            </a:r>
            <a:r>
              <a:rPr lang="en-US" sz="2400" dirty="0">
                <a:solidFill>
                  <a:srgbClr val="0D0D0D"/>
                </a:solidFill>
                <a:latin typeface="Söhne"/>
              </a:rPr>
              <a:t>.</a:t>
            </a:r>
          </a:p>
          <a:p>
            <a:pPr marL="0" indent="0">
              <a:buNone/>
            </a:pPr>
            <a:r>
              <a:rPr lang="en-US" sz="2400" dirty="0">
                <a:solidFill>
                  <a:srgbClr val="0D0D0D"/>
                </a:solidFill>
                <a:latin typeface="Söhne"/>
              </a:rPr>
              <a:t>A polynomial term typically takes the </a:t>
            </a:r>
            <a:r>
              <a:rPr lang="en-US" sz="2400" b="1" dirty="0">
                <a:solidFill>
                  <a:srgbClr val="0D0D0D"/>
                </a:solidFill>
                <a:latin typeface="Söhne"/>
              </a:rPr>
              <a:t>form </a:t>
            </a:r>
            <a:r>
              <a:rPr lang="en-US" sz="4000" b="1" i="1" kern="100" dirty="0" err="1">
                <a:solidFill>
                  <a:srgbClr val="0D0D0D"/>
                </a:solidFill>
                <a:latin typeface="Calibri" panose="020F0502020204030204" pitchFamily="34" charset="0"/>
                <a:ea typeface="Calibri" panose="020F0502020204030204" pitchFamily="34" charset="0"/>
                <a:cs typeface="Tunga" panose="020B0502040204020203" pitchFamily="34" charset="0"/>
              </a:rPr>
              <a:t>b</a:t>
            </a:r>
            <a:r>
              <a:rPr lang="en-US" sz="4000" b="1" i="1" kern="100" dirty="0" err="1">
                <a:latin typeface="Calibri" panose="020F0502020204030204" pitchFamily="34" charset="0"/>
                <a:ea typeface="Calibri" panose="020F0502020204030204" pitchFamily="34" charset="0"/>
                <a:cs typeface="Tunga" panose="020B0502040204020203" pitchFamily="34" charset="0"/>
              </a:rPr>
              <a:t>x</a:t>
            </a:r>
            <a:r>
              <a:rPr lang="en-US" sz="4000" b="1" i="1" kern="100" baseline="30000" dirty="0" err="1">
                <a:latin typeface="Calibri" panose="020F0502020204030204" pitchFamily="34" charset="0"/>
                <a:ea typeface="Calibri" panose="020F0502020204030204" pitchFamily="34" charset="0"/>
                <a:cs typeface="Tunga" panose="020B0502040204020203" pitchFamily="34" charset="0"/>
              </a:rPr>
              <a:t>n</a:t>
            </a:r>
            <a:r>
              <a:rPr lang="en-US" sz="2400" dirty="0">
                <a:solidFill>
                  <a:srgbClr val="0D0D0D"/>
                </a:solidFill>
                <a:latin typeface="Söhne"/>
              </a:rPr>
              <a:t>, </a:t>
            </a:r>
          </a:p>
          <a:p>
            <a:pPr marL="0" indent="0">
              <a:buNone/>
            </a:pPr>
            <a:r>
              <a:rPr lang="en-US" sz="2400" dirty="0">
                <a:solidFill>
                  <a:srgbClr val="0D0D0D"/>
                </a:solidFill>
                <a:latin typeface="Söhne"/>
              </a:rPr>
              <a:t>where:</a:t>
            </a:r>
          </a:p>
          <a:p>
            <a:r>
              <a:rPr lang="en-US" sz="2400" b="1" i="1" dirty="0">
                <a:solidFill>
                  <a:srgbClr val="002060"/>
                </a:solidFill>
                <a:latin typeface="KaTeX_Math"/>
              </a:rPr>
              <a:t>b</a:t>
            </a:r>
            <a:r>
              <a:rPr lang="en-US" sz="2400" dirty="0">
                <a:solidFill>
                  <a:srgbClr val="0D0D0D"/>
                </a:solidFill>
                <a:latin typeface="Söhne"/>
              </a:rPr>
              <a:t> is a </a:t>
            </a:r>
            <a:r>
              <a:rPr lang="en-US" sz="2400" b="1" dirty="0">
                <a:solidFill>
                  <a:srgbClr val="002060"/>
                </a:solidFill>
                <a:latin typeface="Söhne"/>
              </a:rPr>
              <a:t>coefficient</a:t>
            </a:r>
            <a:r>
              <a:rPr lang="en-US" sz="2400" dirty="0">
                <a:solidFill>
                  <a:srgbClr val="0D0D0D"/>
                </a:solidFill>
                <a:latin typeface="Söhne"/>
              </a:rPr>
              <a:t> (a constant multiplier),</a:t>
            </a:r>
          </a:p>
          <a:p>
            <a:r>
              <a:rPr lang="en-US" sz="2400" b="1" i="1" dirty="0">
                <a:solidFill>
                  <a:srgbClr val="002060"/>
                </a:solidFill>
                <a:latin typeface="KaTeX_Math"/>
              </a:rPr>
              <a:t>x</a:t>
            </a:r>
            <a:r>
              <a:rPr lang="en-US" sz="2400" dirty="0">
                <a:solidFill>
                  <a:srgbClr val="0D0D0D"/>
                </a:solidFill>
                <a:latin typeface="Söhne"/>
              </a:rPr>
              <a:t> is the </a:t>
            </a:r>
            <a:r>
              <a:rPr lang="en-US" sz="2400" b="1" dirty="0">
                <a:solidFill>
                  <a:srgbClr val="002060"/>
                </a:solidFill>
                <a:latin typeface="Söhne"/>
              </a:rPr>
              <a:t>variable</a:t>
            </a:r>
            <a:r>
              <a:rPr lang="en-US" sz="2400" dirty="0">
                <a:solidFill>
                  <a:srgbClr val="0D0D0D"/>
                </a:solidFill>
                <a:latin typeface="Söhne"/>
              </a:rPr>
              <a:t>,</a:t>
            </a:r>
          </a:p>
          <a:p>
            <a:r>
              <a:rPr lang="en-US" sz="2400" b="1" i="1" dirty="0">
                <a:solidFill>
                  <a:srgbClr val="002060"/>
                </a:solidFill>
                <a:latin typeface="KaTeX_Math"/>
              </a:rPr>
              <a:t>n</a:t>
            </a:r>
            <a:r>
              <a:rPr lang="en-US" sz="2400" dirty="0">
                <a:solidFill>
                  <a:srgbClr val="0D0D0D"/>
                </a:solidFill>
                <a:latin typeface="Söhne"/>
              </a:rPr>
              <a:t> is a </a:t>
            </a:r>
            <a:r>
              <a:rPr lang="en-US" sz="2400" b="1" dirty="0">
                <a:solidFill>
                  <a:srgbClr val="002060"/>
                </a:solidFill>
                <a:latin typeface="Söhne"/>
              </a:rPr>
              <a:t>non-negative integer </a:t>
            </a:r>
            <a:r>
              <a:rPr lang="en-US" sz="2400" dirty="0">
                <a:solidFill>
                  <a:srgbClr val="0D0D0D"/>
                </a:solidFill>
                <a:latin typeface="Söhne"/>
              </a:rPr>
              <a:t>representing the degree of the term (the exponent to which the variable is raised).</a:t>
            </a:r>
          </a:p>
        </p:txBody>
      </p:sp>
    </p:spTree>
    <p:extLst>
      <p:ext uri="{BB962C8B-B14F-4D97-AF65-F5344CB8AC3E}">
        <p14:creationId xmlns:p14="http://schemas.microsoft.com/office/powerpoint/2010/main" val="1862185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23ABF-E25B-56E3-7A95-ED0CD55BB46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AAEB1D2-2FE1-4D30-0665-7DC3CEDDB0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108" y="909430"/>
            <a:ext cx="10841784" cy="5039139"/>
          </a:xfrm>
          <a:prstGeom prst="rect">
            <a:avLst/>
          </a:prstGeom>
        </p:spPr>
      </p:pic>
    </p:spTree>
    <p:extLst>
      <p:ext uri="{BB962C8B-B14F-4D97-AF65-F5344CB8AC3E}">
        <p14:creationId xmlns:p14="http://schemas.microsoft.com/office/powerpoint/2010/main" val="1333217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CAC67-5652-D3FD-2653-24B189F1A2B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D506A23-7310-328F-E0C3-D7290EAF9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866" y="555815"/>
            <a:ext cx="9371891" cy="5198942"/>
          </a:xfrm>
          <a:prstGeom prst="rect">
            <a:avLst/>
          </a:prstGeom>
        </p:spPr>
      </p:pic>
    </p:spTree>
    <p:extLst>
      <p:ext uri="{BB962C8B-B14F-4D97-AF65-F5344CB8AC3E}">
        <p14:creationId xmlns:p14="http://schemas.microsoft.com/office/powerpoint/2010/main" val="2812883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E304D1-3233-130F-84CD-8896D81A2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280" y="764940"/>
            <a:ext cx="9375440" cy="5328119"/>
          </a:xfrm>
          <a:prstGeom prst="rect">
            <a:avLst/>
          </a:prstGeom>
        </p:spPr>
      </p:pic>
    </p:spTree>
    <p:extLst>
      <p:ext uri="{BB962C8B-B14F-4D97-AF65-F5344CB8AC3E}">
        <p14:creationId xmlns:p14="http://schemas.microsoft.com/office/powerpoint/2010/main" val="1109626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2FF8A-DF78-3B90-1555-A40CFA80DF3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7CAEFE6-8322-66B1-AE28-F59329739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052" y="467138"/>
            <a:ext cx="10178135" cy="5585791"/>
          </a:xfrm>
          <a:prstGeom prst="rect">
            <a:avLst/>
          </a:prstGeom>
        </p:spPr>
      </p:pic>
    </p:spTree>
    <p:extLst>
      <p:ext uri="{BB962C8B-B14F-4D97-AF65-F5344CB8AC3E}">
        <p14:creationId xmlns:p14="http://schemas.microsoft.com/office/powerpoint/2010/main" val="4238744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BA3F-CF3E-B53A-90A7-5A6C5AA684B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52C4-234C-6CD1-6F3B-2D134F46703A}"/>
              </a:ext>
            </a:extLst>
          </p:cNvPr>
          <p:cNvSpPr>
            <a:spLocks noGrp="1"/>
          </p:cNvSpPr>
          <p:nvPr>
            <p:ph idx="1"/>
          </p:nvPr>
        </p:nvSpPr>
        <p:spPr>
          <a:xfrm>
            <a:off x="702853" y="576943"/>
            <a:ext cx="10900568" cy="5323114"/>
          </a:xfrm>
        </p:spPr>
        <p:txBody>
          <a:bodyPr>
            <a:normAutofit lnSpcReduction="10000"/>
          </a:bodyPr>
          <a:lstStyle/>
          <a:p>
            <a:pPr marL="0" indent="0">
              <a:buNone/>
            </a:pPr>
            <a:r>
              <a:rPr lang="en-US" sz="2800" b="1" dirty="0">
                <a:solidFill>
                  <a:srgbClr val="002060"/>
                </a:solidFill>
              </a:rPr>
              <a:t>🔢 Example Problem: </a:t>
            </a:r>
            <a:r>
              <a:rPr lang="en-US" sz="2800" b="1" dirty="0">
                <a:solidFill>
                  <a:srgbClr val="C00000"/>
                </a:solidFill>
              </a:rPr>
              <a:t>Predicting Salary</a:t>
            </a:r>
          </a:p>
          <a:p>
            <a:pPr marL="0" indent="0">
              <a:buNone/>
            </a:pPr>
            <a:r>
              <a:rPr lang="en-US" sz="2400" b="1" dirty="0"/>
              <a:t>🎯 Goal: </a:t>
            </a:r>
            <a:r>
              <a:rPr lang="en-US" sz="2400" b="1" dirty="0">
                <a:solidFill>
                  <a:srgbClr val="002060"/>
                </a:solidFill>
              </a:rPr>
              <a:t>Predict the salary of a person </a:t>
            </a:r>
            <a:r>
              <a:rPr lang="en-US" sz="2400" b="1" dirty="0">
                <a:solidFill>
                  <a:schemeClr val="tx2">
                    <a:lumMod val="75000"/>
                    <a:lumOff val="25000"/>
                  </a:schemeClr>
                </a:solidFill>
              </a:rPr>
              <a:t>based on their years of experience u</a:t>
            </a:r>
            <a:r>
              <a:rPr lang="en-US" sz="2400" dirty="0"/>
              <a:t>sing </a:t>
            </a:r>
            <a:r>
              <a:rPr lang="en-US" sz="2400" b="1" dirty="0">
                <a:solidFill>
                  <a:srgbClr val="C00000"/>
                </a:solidFill>
              </a:rPr>
              <a:t>Polynomial Regression.</a:t>
            </a:r>
          </a:p>
          <a:p>
            <a:pPr marL="0" indent="0">
              <a:buNone/>
            </a:pPr>
            <a:endParaRPr lang="en-US" sz="800" b="1" dirty="0"/>
          </a:p>
          <a:p>
            <a:pPr marL="0" indent="0">
              <a:buNone/>
            </a:pPr>
            <a:r>
              <a:rPr lang="en-US" sz="2400" b="1" dirty="0"/>
              <a:t>🧾 Dataset (Sample):</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dirty="0"/>
              <a:t>Here, we want to </a:t>
            </a:r>
            <a:r>
              <a:rPr lang="en-US" sz="2400" b="1" dirty="0">
                <a:solidFill>
                  <a:schemeClr val="tx2">
                    <a:lumMod val="75000"/>
                    <a:lumOff val="25000"/>
                  </a:schemeClr>
                </a:solidFill>
              </a:rPr>
              <a:t>predict</a:t>
            </a:r>
            <a:r>
              <a:rPr lang="en-US" sz="2400" b="1" dirty="0"/>
              <a:t> salary for someone with, say, 6 years of experience</a:t>
            </a:r>
            <a:r>
              <a:rPr lang="en-US" sz="2400" dirty="0"/>
              <a:t>.</a:t>
            </a:r>
            <a:endParaRPr lang="en-IN" sz="2400" b="1" dirty="0"/>
          </a:p>
        </p:txBody>
      </p:sp>
      <p:graphicFrame>
        <p:nvGraphicFramePr>
          <p:cNvPr id="4" name="Table 3">
            <a:extLst>
              <a:ext uri="{FF2B5EF4-FFF2-40B4-BE49-F238E27FC236}">
                <a16:creationId xmlns:a16="http://schemas.microsoft.com/office/drawing/2014/main" id="{C3BD50B6-8604-0EB9-DE4B-815D33200355}"/>
              </a:ext>
            </a:extLst>
          </p:cNvPr>
          <p:cNvGraphicFramePr>
            <a:graphicFrameLocks noGrp="1"/>
          </p:cNvGraphicFramePr>
          <p:nvPr>
            <p:extLst>
              <p:ext uri="{D42A27DB-BD31-4B8C-83A1-F6EECF244321}">
                <p14:modId xmlns:p14="http://schemas.microsoft.com/office/powerpoint/2010/main" val="3743841670"/>
              </p:ext>
            </p:extLst>
          </p:nvPr>
        </p:nvGraphicFramePr>
        <p:xfrm>
          <a:off x="1063192" y="2579952"/>
          <a:ext cx="7133358" cy="2262378"/>
        </p:xfrm>
        <a:graphic>
          <a:graphicData uri="http://schemas.openxmlformats.org/drawingml/2006/table">
            <a:tbl>
              <a:tblPr firstRow="1" firstCol="1" bandRow="1">
                <a:tableStyleId>{5C22544A-7EE6-4342-B048-85BDC9FD1C3A}</a:tableStyleId>
              </a:tblPr>
              <a:tblGrid>
                <a:gridCol w="3566679">
                  <a:extLst>
                    <a:ext uri="{9D8B030D-6E8A-4147-A177-3AD203B41FA5}">
                      <a16:colId xmlns:a16="http://schemas.microsoft.com/office/drawing/2014/main" val="4183026094"/>
                    </a:ext>
                  </a:extLst>
                </a:gridCol>
                <a:gridCol w="3566679">
                  <a:extLst>
                    <a:ext uri="{9D8B030D-6E8A-4147-A177-3AD203B41FA5}">
                      <a16:colId xmlns:a16="http://schemas.microsoft.com/office/drawing/2014/main" val="597225278"/>
                    </a:ext>
                  </a:extLst>
                </a:gridCol>
              </a:tblGrid>
              <a:tr h="365059">
                <a:tc>
                  <a:txBody>
                    <a:bodyPr/>
                    <a:lstStyle/>
                    <a:p>
                      <a:pPr>
                        <a:lnSpc>
                          <a:spcPct val="107000"/>
                        </a:lnSpc>
                        <a:spcAft>
                          <a:spcPts val="800"/>
                        </a:spcAft>
                        <a:buNone/>
                      </a:pPr>
                      <a:r>
                        <a:rPr lang="en-IN" sz="2400" kern="100" dirty="0">
                          <a:effectLst/>
                        </a:rPr>
                        <a:t>Years of Experience (X)</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Salary (Y) in ₹</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678675411"/>
                  </a:ext>
                </a:extLst>
              </a:tr>
              <a:tr h="365059">
                <a:tc>
                  <a:txBody>
                    <a:bodyPr/>
                    <a:lstStyle/>
                    <a:p>
                      <a:pPr>
                        <a:lnSpc>
                          <a:spcPct val="107000"/>
                        </a:lnSpc>
                        <a:spcAft>
                          <a:spcPts val="800"/>
                        </a:spcAft>
                        <a:buNone/>
                      </a:pPr>
                      <a:r>
                        <a:rPr lang="en-IN" sz="2400" kern="100" dirty="0">
                          <a:effectLst/>
                        </a:rPr>
                        <a:t>1</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3,00,000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559989871"/>
                  </a:ext>
                </a:extLst>
              </a:tr>
              <a:tr h="365059">
                <a:tc>
                  <a:txBody>
                    <a:bodyPr/>
                    <a:lstStyle/>
                    <a:p>
                      <a:pPr>
                        <a:lnSpc>
                          <a:spcPct val="107000"/>
                        </a:lnSpc>
                        <a:spcAft>
                          <a:spcPts val="800"/>
                        </a:spcAft>
                        <a:buNone/>
                      </a:pPr>
                      <a:r>
                        <a:rPr lang="en-IN" sz="2400" kern="100" dirty="0">
                          <a:effectLst/>
                        </a:rPr>
                        <a:t>2</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3,50,000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381253510"/>
                  </a:ext>
                </a:extLst>
              </a:tr>
              <a:tr h="365059">
                <a:tc>
                  <a:txBody>
                    <a:bodyPr/>
                    <a:lstStyle/>
                    <a:p>
                      <a:pPr>
                        <a:lnSpc>
                          <a:spcPct val="107000"/>
                        </a:lnSpc>
                        <a:spcAft>
                          <a:spcPts val="800"/>
                        </a:spcAft>
                        <a:buNone/>
                      </a:pPr>
                      <a:r>
                        <a:rPr lang="en-IN" sz="2400" kern="100" dirty="0">
                          <a:effectLst/>
                        </a:rPr>
                        <a:t>3</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4,30,000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628928146"/>
                  </a:ext>
                </a:extLst>
              </a:tr>
              <a:tr h="365059">
                <a:tc>
                  <a:txBody>
                    <a:bodyPr/>
                    <a:lstStyle/>
                    <a:p>
                      <a:pPr>
                        <a:lnSpc>
                          <a:spcPct val="107000"/>
                        </a:lnSpc>
                        <a:spcAft>
                          <a:spcPts val="800"/>
                        </a:spcAft>
                        <a:buNone/>
                      </a:pPr>
                      <a:r>
                        <a:rPr lang="en-IN" sz="2400" kern="100" dirty="0">
                          <a:effectLst/>
                        </a:rPr>
                        <a:t>4</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5,60,000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021551672"/>
                  </a:ext>
                </a:extLst>
              </a:tr>
              <a:tr h="365059">
                <a:tc>
                  <a:txBody>
                    <a:bodyPr/>
                    <a:lstStyle/>
                    <a:p>
                      <a:pPr>
                        <a:lnSpc>
                          <a:spcPct val="107000"/>
                        </a:lnSpc>
                        <a:spcAft>
                          <a:spcPts val="800"/>
                        </a:spcAft>
                        <a:buNone/>
                      </a:pPr>
                      <a:r>
                        <a:rPr lang="en-IN" sz="2400" kern="100" dirty="0">
                          <a:effectLst/>
                        </a:rPr>
                        <a:t>5</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9,00,000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526967247"/>
                  </a:ext>
                </a:extLst>
              </a:tr>
            </a:tbl>
          </a:graphicData>
        </a:graphic>
      </p:graphicFrame>
    </p:spTree>
    <p:extLst>
      <p:ext uri="{BB962C8B-B14F-4D97-AF65-F5344CB8AC3E}">
        <p14:creationId xmlns:p14="http://schemas.microsoft.com/office/powerpoint/2010/main" val="495546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37FDB-AB99-1C38-CA42-0E3684845D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1F6311-3F97-70F2-51F1-BDD37F131A18}"/>
              </a:ext>
            </a:extLst>
          </p:cNvPr>
          <p:cNvSpPr>
            <a:spLocks noGrp="1"/>
          </p:cNvSpPr>
          <p:nvPr>
            <p:ph idx="1"/>
          </p:nvPr>
        </p:nvSpPr>
        <p:spPr>
          <a:xfrm>
            <a:off x="702853" y="968829"/>
            <a:ext cx="10900568" cy="4931228"/>
          </a:xfrm>
        </p:spPr>
        <p:txBody>
          <a:bodyPr>
            <a:normAutofit/>
          </a:bodyPr>
          <a:lstStyle/>
          <a:p>
            <a:pPr marL="0" indent="0">
              <a:buNone/>
            </a:pPr>
            <a:r>
              <a:rPr lang="en-US" sz="2800" b="1" dirty="0"/>
              <a:t>🔍 Observations:</a:t>
            </a:r>
          </a:p>
          <a:p>
            <a:r>
              <a:rPr lang="en-US" sz="2400" dirty="0"/>
              <a:t>Salary increases </a:t>
            </a:r>
            <a:r>
              <a:rPr lang="en-US" sz="2400" b="1" dirty="0">
                <a:solidFill>
                  <a:srgbClr val="002060"/>
                </a:solidFill>
              </a:rPr>
              <a:t>slowly</a:t>
            </a:r>
            <a:r>
              <a:rPr lang="en-US" sz="2400" dirty="0"/>
              <a:t> </a:t>
            </a:r>
            <a:r>
              <a:rPr lang="en-US" sz="2400" b="1" dirty="0"/>
              <a:t>at first</a:t>
            </a:r>
            <a:r>
              <a:rPr lang="en-US" sz="2400" dirty="0"/>
              <a:t>, then </a:t>
            </a:r>
            <a:r>
              <a:rPr lang="en-US" sz="2400" b="1" dirty="0">
                <a:solidFill>
                  <a:srgbClr val="002060"/>
                </a:solidFill>
              </a:rPr>
              <a:t>rapidly</a:t>
            </a:r>
            <a:r>
              <a:rPr lang="en-US" sz="2400" dirty="0"/>
              <a:t> — this is </a:t>
            </a:r>
            <a:r>
              <a:rPr lang="en-US" sz="2400" b="1" dirty="0">
                <a:solidFill>
                  <a:srgbClr val="C00000"/>
                </a:solidFill>
              </a:rPr>
              <a:t>non-linear growth</a:t>
            </a:r>
            <a:r>
              <a:rPr lang="en-US" sz="2400" dirty="0"/>
              <a:t>.</a:t>
            </a:r>
          </a:p>
          <a:p>
            <a:r>
              <a:rPr lang="en-US" sz="2400" dirty="0"/>
              <a:t>A </a:t>
            </a:r>
            <a:r>
              <a:rPr lang="en-US" sz="2400" b="1" dirty="0">
                <a:solidFill>
                  <a:srgbClr val="C00000"/>
                </a:solidFill>
              </a:rPr>
              <a:t>straight line </a:t>
            </a:r>
            <a:r>
              <a:rPr lang="en-US" sz="2400" dirty="0"/>
              <a:t>(linear regression) would not capture this pattern well.</a:t>
            </a:r>
          </a:p>
          <a:p>
            <a:r>
              <a:rPr lang="en-US" sz="2400" dirty="0"/>
              <a:t>So, we apply </a:t>
            </a:r>
            <a:r>
              <a:rPr lang="en-US" sz="2400" b="1" dirty="0">
                <a:solidFill>
                  <a:srgbClr val="C00000"/>
                </a:solidFill>
              </a:rPr>
              <a:t>polynomial regression </a:t>
            </a:r>
            <a:r>
              <a:rPr lang="en-US" sz="2400" dirty="0"/>
              <a:t>with a curve like:</a:t>
            </a:r>
          </a:p>
          <a:p>
            <a:endParaRPr lang="en-US" sz="2400" dirty="0"/>
          </a:p>
          <a:p>
            <a:endParaRPr lang="en-US" sz="2400" dirty="0"/>
          </a:p>
          <a:p>
            <a:endParaRPr lang="en-US" sz="2400" dirty="0"/>
          </a:p>
          <a:p>
            <a:endParaRPr lang="en-US" sz="2400" dirty="0"/>
          </a:p>
          <a:p>
            <a:r>
              <a:rPr lang="en-US" sz="2400" dirty="0"/>
              <a:t>Here, we use a </a:t>
            </a:r>
            <a:r>
              <a:rPr lang="en-US" sz="2400" b="1" dirty="0">
                <a:solidFill>
                  <a:srgbClr val="C00000"/>
                </a:solidFill>
              </a:rPr>
              <a:t>quadratic model </a:t>
            </a:r>
            <a:r>
              <a:rPr lang="en-US" sz="2400" b="1" dirty="0"/>
              <a:t>(</a:t>
            </a:r>
            <a:r>
              <a:rPr lang="en-US" sz="2400" b="1" dirty="0">
                <a:solidFill>
                  <a:srgbClr val="C00000"/>
                </a:solidFill>
              </a:rPr>
              <a:t>degree</a:t>
            </a:r>
            <a:r>
              <a:rPr lang="en-US" sz="2400" b="1" dirty="0"/>
              <a:t> </a:t>
            </a:r>
            <a:r>
              <a:rPr lang="en-US" sz="2400" b="1" dirty="0">
                <a:solidFill>
                  <a:srgbClr val="C00000"/>
                </a:solidFill>
              </a:rPr>
              <a:t>2</a:t>
            </a:r>
            <a:r>
              <a:rPr lang="en-US" sz="2400" b="1" dirty="0"/>
              <a:t>)</a:t>
            </a:r>
            <a:r>
              <a:rPr lang="en-US" sz="2400" dirty="0"/>
              <a:t>. You can increase degree (like X³, X⁴...) for more complex curves, but we’ll keep it simple.</a:t>
            </a:r>
          </a:p>
          <a:p>
            <a:pPr marL="0" indent="0">
              <a:buNone/>
            </a:pPr>
            <a:r>
              <a:rPr lang="en-US" sz="2400" dirty="0"/>
              <a:t>	</a:t>
            </a:r>
            <a:endParaRPr lang="en-IN" sz="2400" dirty="0"/>
          </a:p>
        </p:txBody>
      </p:sp>
      <p:pic>
        <p:nvPicPr>
          <p:cNvPr id="4" name="Picture 3">
            <a:extLst>
              <a:ext uri="{FF2B5EF4-FFF2-40B4-BE49-F238E27FC236}">
                <a16:creationId xmlns:a16="http://schemas.microsoft.com/office/drawing/2014/main" id="{43F20F0A-AAA1-DFE0-EACD-03C4ED79F654}"/>
              </a:ext>
            </a:extLst>
          </p:cNvPr>
          <p:cNvPicPr>
            <a:picLocks noChangeAspect="1"/>
          </p:cNvPicPr>
          <p:nvPr/>
        </p:nvPicPr>
        <p:blipFill>
          <a:blip r:embed="rId2"/>
          <a:stretch>
            <a:fillRect/>
          </a:stretch>
        </p:blipFill>
        <p:spPr>
          <a:xfrm>
            <a:off x="2054061" y="2975443"/>
            <a:ext cx="5228088" cy="1107179"/>
          </a:xfrm>
          <a:prstGeom prst="rect">
            <a:avLst/>
          </a:prstGeom>
        </p:spPr>
      </p:pic>
    </p:spTree>
    <p:extLst>
      <p:ext uri="{BB962C8B-B14F-4D97-AF65-F5344CB8AC3E}">
        <p14:creationId xmlns:p14="http://schemas.microsoft.com/office/powerpoint/2010/main" val="616466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C463B-39D4-B45F-64D6-0D1C7763945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29101F-5A27-1F8F-F2A6-492F7310D039}"/>
              </a:ext>
            </a:extLst>
          </p:cNvPr>
          <p:cNvSpPr>
            <a:spLocks noGrp="1"/>
          </p:cNvSpPr>
          <p:nvPr>
            <p:ph idx="1"/>
          </p:nvPr>
        </p:nvSpPr>
        <p:spPr>
          <a:xfrm>
            <a:off x="702853" y="968829"/>
            <a:ext cx="10900568" cy="4931228"/>
          </a:xfrm>
        </p:spPr>
        <p:txBody>
          <a:bodyPr>
            <a:normAutofit/>
          </a:bodyPr>
          <a:lstStyle/>
          <a:p>
            <a:pPr marL="0" indent="0">
              <a:buNone/>
            </a:pPr>
            <a:r>
              <a:rPr lang="en-US" sz="2400" b="1" dirty="0"/>
              <a:t>✅ Step 1: Compute required columns</a:t>
            </a:r>
            <a:endParaRPr lang="en-IN" sz="2400" b="1" dirty="0"/>
          </a:p>
        </p:txBody>
      </p:sp>
      <p:graphicFrame>
        <p:nvGraphicFramePr>
          <p:cNvPr id="2" name="Table 1">
            <a:extLst>
              <a:ext uri="{FF2B5EF4-FFF2-40B4-BE49-F238E27FC236}">
                <a16:creationId xmlns:a16="http://schemas.microsoft.com/office/drawing/2014/main" id="{7771FF0F-74DC-BF00-A510-A38AB67DC673}"/>
              </a:ext>
            </a:extLst>
          </p:cNvPr>
          <p:cNvGraphicFramePr>
            <a:graphicFrameLocks noGrp="1"/>
          </p:cNvGraphicFramePr>
          <p:nvPr>
            <p:extLst>
              <p:ext uri="{D42A27DB-BD31-4B8C-83A1-F6EECF244321}">
                <p14:modId xmlns:p14="http://schemas.microsoft.com/office/powerpoint/2010/main" val="382743571"/>
              </p:ext>
            </p:extLst>
          </p:nvPr>
        </p:nvGraphicFramePr>
        <p:xfrm>
          <a:off x="875904" y="1796029"/>
          <a:ext cx="10427403" cy="4093140"/>
        </p:xfrm>
        <a:graphic>
          <a:graphicData uri="http://schemas.openxmlformats.org/drawingml/2006/table">
            <a:tbl>
              <a:tblPr firstRow="1" firstCol="1" bandRow="1">
                <a:tableStyleId>{5C22544A-7EE6-4342-B048-85BDC9FD1C3A}</a:tableStyleId>
              </a:tblPr>
              <a:tblGrid>
                <a:gridCol w="1489629">
                  <a:extLst>
                    <a:ext uri="{9D8B030D-6E8A-4147-A177-3AD203B41FA5}">
                      <a16:colId xmlns:a16="http://schemas.microsoft.com/office/drawing/2014/main" val="1122490409"/>
                    </a:ext>
                  </a:extLst>
                </a:gridCol>
                <a:gridCol w="1489629">
                  <a:extLst>
                    <a:ext uri="{9D8B030D-6E8A-4147-A177-3AD203B41FA5}">
                      <a16:colId xmlns:a16="http://schemas.microsoft.com/office/drawing/2014/main" val="1742776942"/>
                    </a:ext>
                  </a:extLst>
                </a:gridCol>
                <a:gridCol w="1489629">
                  <a:extLst>
                    <a:ext uri="{9D8B030D-6E8A-4147-A177-3AD203B41FA5}">
                      <a16:colId xmlns:a16="http://schemas.microsoft.com/office/drawing/2014/main" val="891549488"/>
                    </a:ext>
                  </a:extLst>
                </a:gridCol>
                <a:gridCol w="1489629">
                  <a:extLst>
                    <a:ext uri="{9D8B030D-6E8A-4147-A177-3AD203B41FA5}">
                      <a16:colId xmlns:a16="http://schemas.microsoft.com/office/drawing/2014/main" val="3463772728"/>
                    </a:ext>
                  </a:extLst>
                </a:gridCol>
                <a:gridCol w="1489629">
                  <a:extLst>
                    <a:ext uri="{9D8B030D-6E8A-4147-A177-3AD203B41FA5}">
                      <a16:colId xmlns:a16="http://schemas.microsoft.com/office/drawing/2014/main" val="1180783802"/>
                    </a:ext>
                  </a:extLst>
                </a:gridCol>
                <a:gridCol w="1489629">
                  <a:extLst>
                    <a:ext uri="{9D8B030D-6E8A-4147-A177-3AD203B41FA5}">
                      <a16:colId xmlns:a16="http://schemas.microsoft.com/office/drawing/2014/main" val="538282716"/>
                    </a:ext>
                  </a:extLst>
                </a:gridCol>
                <a:gridCol w="1489629">
                  <a:extLst>
                    <a:ext uri="{9D8B030D-6E8A-4147-A177-3AD203B41FA5}">
                      <a16:colId xmlns:a16="http://schemas.microsoft.com/office/drawing/2014/main" val="3887957109"/>
                    </a:ext>
                  </a:extLst>
                </a:gridCol>
              </a:tblGrid>
              <a:tr h="682190">
                <a:tc>
                  <a:txBody>
                    <a:bodyPr/>
                    <a:lstStyle/>
                    <a:p>
                      <a:pPr>
                        <a:lnSpc>
                          <a:spcPct val="107000"/>
                        </a:lnSpc>
                        <a:spcAft>
                          <a:spcPts val="800"/>
                        </a:spcAft>
                        <a:buNone/>
                      </a:pPr>
                      <a:r>
                        <a:rPr lang="en-IN" sz="2400" kern="100">
                          <a:effectLst/>
                        </a:rPr>
                        <a:t>X</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X²</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X³</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X⁴</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XY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X²Y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783285782"/>
                  </a:ext>
                </a:extLst>
              </a:tr>
              <a:tr h="682190">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300000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1</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1</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489216432"/>
                  </a:ext>
                </a:extLst>
              </a:tr>
              <a:tr h="682190">
                <a:tc>
                  <a:txBody>
                    <a:bodyPr/>
                    <a:lstStyle/>
                    <a:p>
                      <a:pPr>
                        <a:lnSpc>
                          <a:spcPct val="107000"/>
                        </a:lnSpc>
                        <a:spcAft>
                          <a:spcPts val="800"/>
                        </a:spcAft>
                        <a:buNone/>
                      </a:pPr>
                      <a:r>
                        <a:rPr lang="en-IN" sz="2400" kern="100">
                          <a:effectLst/>
                        </a:rPr>
                        <a:t>2</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350000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8</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16</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700000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1400000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603405869"/>
                  </a:ext>
                </a:extLst>
              </a:tr>
              <a:tr h="682190">
                <a:tc>
                  <a:txBody>
                    <a:bodyPr/>
                    <a:lstStyle/>
                    <a:p>
                      <a:pPr>
                        <a:lnSpc>
                          <a:spcPct val="107000"/>
                        </a:lnSpc>
                        <a:spcAft>
                          <a:spcPts val="800"/>
                        </a:spcAft>
                        <a:buNone/>
                      </a:pPr>
                      <a:r>
                        <a:rPr lang="en-IN" sz="2400" kern="100">
                          <a:effectLst/>
                        </a:rPr>
                        <a:t>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430000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9</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27</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81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1290000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3870000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021241026"/>
                  </a:ext>
                </a:extLst>
              </a:tr>
              <a:tr h="682190">
                <a:tc>
                  <a:txBody>
                    <a:bodyPr/>
                    <a:lstStyle/>
                    <a:p>
                      <a:pPr>
                        <a:lnSpc>
                          <a:spcPct val="107000"/>
                        </a:lnSpc>
                        <a:spcAft>
                          <a:spcPts val="800"/>
                        </a:spcAft>
                        <a:buNone/>
                      </a:pPr>
                      <a:r>
                        <a:rPr lang="en-IN" sz="2400" kern="100">
                          <a:effectLst/>
                        </a:rPr>
                        <a:t>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560000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16</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64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256</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2240000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8960000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304179381"/>
                  </a:ext>
                </a:extLst>
              </a:tr>
              <a:tr h="682190">
                <a:tc>
                  <a:txBody>
                    <a:bodyPr/>
                    <a:lstStyle/>
                    <a:p>
                      <a:pPr>
                        <a:lnSpc>
                          <a:spcPct val="107000"/>
                        </a:lnSpc>
                        <a:spcAft>
                          <a:spcPts val="800"/>
                        </a:spcAft>
                        <a:buNone/>
                      </a:pPr>
                      <a:r>
                        <a:rPr lang="en-IN" sz="2400" kern="100">
                          <a:effectLst/>
                        </a:rPr>
                        <a:t>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900000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25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125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625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4500000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22500000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142425602"/>
                  </a:ext>
                </a:extLst>
              </a:tr>
            </a:tbl>
          </a:graphicData>
        </a:graphic>
      </p:graphicFrame>
    </p:spTree>
    <p:extLst>
      <p:ext uri="{BB962C8B-B14F-4D97-AF65-F5344CB8AC3E}">
        <p14:creationId xmlns:p14="http://schemas.microsoft.com/office/powerpoint/2010/main" val="2494359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04254-82D4-BDBA-4CCB-7CE5F2E4C91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230B0C-0313-246C-BB82-FBDF8EDE6E54}"/>
              </a:ext>
            </a:extLst>
          </p:cNvPr>
          <p:cNvSpPr>
            <a:spLocks noGrp="1"/>
          </p:cNvSpPr>
          <p:nvPr>
            <p:ph idx="1"/>
          </p:nvPr>
        </p:nvSpPr>
        <p:spPr>
          <a:xfrm>
            <a:off x="702853" y="968829"/>
            <a:ext cx="10900568" cy="4931228"/>
          </a:xfrm>
        </p:spPr>
        <p:txBody>
          <a:bodyPr>
            <a:normAutofit/>
          </a:bodyPr>
          <a:lstStyle/>
          <a:p>
            <a:pPr marL="0" indent="0">
              <a:buNone/>
            </a:pPr>
            <a:r>
              <a:rPr lang="en-IN" sz="2400" b="1" dirty="0"/>
              <a:t>✅ Step 2: Find all totals</a:t>
            </a:r>
          </a:p>
          <a:p>
            <a:r>
              <a:rPr lang="en-IN" sz="2400" dirty="0"/>
              <a:t>∑X=15</a:t>
            </a:r>
          </a:p>
          <a:p>
            <a:r>
              <a:rPr lang="en-IN" sz="2400" dirty="0"/>
              <a:t>∑Y=2540000</a:t>
            </a:r>
          </a:p>
          <a:p>
            <a:r>
              <a:rPr lang="en-IN" sz="2400" dirty="0"/>
              <a:t>∑X2=55</a:t>
            </a:r>
          </a:p>
          <a:p>
            <a:r>
              <a:rPr lang="en-IN" sz="2400" dirty="0"/>
              <a:t>∑X3=225</a:t>
            </a:r>
          </a:p>
          <a:p>
            <a:r>
              <a:rPr lang="en-IN" sz="2400" dirty="0"/>
              <a:t>∑X4=979</a:t>
            </a:r>
          </a:p>
          <a:p>
            <a:r>
              <a:rPr lang="en-IN" sz="2400" dirty="0"/>
              <a:t>∑XY=9030000</a:t>
            </a:r>
          </a:p>
          <a:p>
            <a:r>
              <a:rPr lang="en-IN" sz="2400" dirty="0"/>
              <a:t>∑X2Y=37016000</a:t>
            </a:r>
          </a:p>
          <a:p>
            <a:r>
              <a:rPr lang="en-IN" sz="2400" dirty="0"/>
              <a:t>n=5</a:t>
            </a:r>
          </a:p>
          <a:p>
            <a:pPr marL="0" indent="0">
              <a:buNone/>
            </a:pPr>
            <a:endParaRPr lang="en-IN" sz="2400" dirty="0"/>
          </a:p>
        </p:txBody>
      </p:sp>
      <p:sp>
        <p:nvSpPr>
          <p:cNvPr id="4" name="TextBox 3">
            <a:extLst>
              <a:ext uri="{FF2B5EF4-FFF2-40B4-BE49-F238E27FC236}">
                <a16:creationId xmlns:a16="http://schemas.microsoft.com/office/drawing/2014/main" id="{E911D505-0939-CBA2-0A71-FFAEBF108D48}"/>
              </a:ext>
            </a:extLst>
          </p:cNvPr>
          <p:cNvSpPr txBox="1"/>
          <p:nvPr/>
        </p:nvSpPr>
        <p:spPr>
          <a:xfrm>
            <a:off x="5263309" y="1903031"/>
            <a:ext cx="6097836" cy="461665"/>
          </a:xfrm>
          <a:prstGeom prst="rect">
            <a:avLst/>
          </a:prstGeom>
          <a:noFill/>
        </p:spPr>
        <p:txBody>
          <a:bodyPr wrap="square">
            <a:spAutoFit/>
          </a:bodyPr>
          <a:lstStyle/>
          <a:p>
            <a:r>
              <a:rPr lang="en-IN" sz="2400" dirty="0"/>
              <a:t>We are fitting a quadratic polynomial:</a:t>
            </a:r>
          </a:p>
        </p:txBody>
      </p:sp>
      <p:pic>
        <p:nvPicPr>
          <p:cNvPr id="6" name="Picture 5">
            <a:extLst>
              <a:ext uri="{FF2B5EF4-FFF2-40B4-BE49-F238E27FC236}">
                <a16:creationId xmlns:a16="http://schemas.microsoft.com/office/drawing/2014/main" id="{E1D32867-960F-8FB6-036D-30C3D843A9B9}"/>
              </a:ext>
            </a:extLst>
          </p:cNvPr>
          <p:cNvPicPr>
            <a:picLocks noChangeAspect="1"/>
          </p:cNvPicPr>
          <p:nvPr/>
        </p:nvPicPr>
        <p:blipFill>
          <a:blip r:embed="rId2"/>
          <a:stretch>
            <a:fillRect/>
          </a:stretch>
        </p:blipFill>
        <p:spPr>
          <a:xfrm>
            <a:off x="5923527" y="2760740"/>
            <a:ext cx="3848435" cy="863359"/>
          </a:xfrm>
          <a:prstGeom prst="rect">
            <a:avLst/>
          </a:prstGeom>
        </p:spPr>
      </p:pic>
    </p:spTree>
    <p:extLst>
      <p:ext uri="{BB962C8B-B14F-4D97-AF65-F5344CB8AC3E}">
        <p14:creationId xmlns:p14="http://schemas.microsoft.com/office/powerpoint/2010/main" val="3298173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2C28F-B206-D181-3238-780ED43945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1FBE78-C916-17BD-3D15-28980DF99EF2}"/>
              </a:ext>
            </a:extLst>
          </p:cNvPr>
          <p:cNvSpPr>
            <a:spLocks noGrp="1"/>
          </p:cNvSpPr>
          <p:nvPr>
            <p:ph idx="1"/>
          </p:nvPr>
        </p:nvSpPr>
        <p:spPr>
          <a:xfrm>
            <a:off x="702853" y="968829"/>
            <a:ext cx="10900568" cy="4931228"/>
          </a:xfrm>
        </p:spPr>
        <p:txBody>
          <a:bodyPr>
            <a:normAutofit/>
          </a:bodyPr>
          <a:lstStyle/>
          <a:p>
            <a:pPr marL="0" indent="0">
              <a:buNone/>
            </a:pPr>
            <a:r>
              <a:rPr lang="en-US" sz="2400" b="1" dirty="0"/>
              <a:t>✅ Step 3: Write normal equations: </a:t>
            </a:r>
          </a:p>
          <a:p>
            <a:pPr marL="0" indent="0">
              <a:buNone/>
            </a:pPr>
            <a:r>
              <a:rPr lang="en-US" sz="2400" dirty="0"/>
              <a:t>b0,b1,b2​ are the </a:t>
            </a:r>
            <a:r>
              <a:rPr lang="en-US" sz="2400" b="1" dirty="0"/>
              <a:t>unknowns (coefficients)</a:t>
            </a:r>
            <a:r>
              <a:rPr lang="en-US" sz="2400" dirty="0"/>
              <a:t> </a:t>
            </a:r>
            <a:r>
              <a:rPr lang="en-US" sz="2400" b="1" dirty="0">
                <a:solidFill>
                  <a:srgbClr val="C00000"/>
                </a:solidFill>
              </a:rPr>
              <a:t>we have to find</a:t>
            </a:r>
          </a:p>
          <a:p>
            <a:pPr marL="0" indent="0">
              <a:buNone/>
            </a:pPr>
            <a:r>
              <a:rPr lang="en-US" sz="2400" b="1" dirty="0"/>
              <a:t>🧮 Equation 1: Add all the original equations together</a:t>
            </a:r>
          </a:p>
          <a:p>
            <a:pPr marL="0" indent="0">
              <a:buNone/>
            </a:pPr>
            <a:r>
              <a:rPr lang="en-US" sz="2400" dirty="0"/>
              <a:t>We apply summation (∑) on both sides:</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This gives the first equation:</a:t>
            </a:r>
            <a:endParaRPr lang="en-IN" sz="2400" dirty="0"/>
          </a:p>
        </p:txBody>
      </p:sp>
      <p:pic>
        <p:nvPicPr>
          <p:cNvPr id="4" name="Picture 3">
            <a:extLst>
              <a:ext uri="{FF2B5EF4-FFF2-40B4-BE49-F238E27FC236}">
                <a16:creationId xmlns:a16="http://schemas.microsoft.com/office/drawing/2014/main" id="{A969EC52-5796-9693-BB84-3D4DB183A485}"/>
              </a:ext>
            </a:extLst>
          </p:cNvPr>
          <p:cNvPicPr>
            <a:picLocks noChangeAspect="1"/>
          </p:cNvPicPr>
          <p:nvPr/>
        </p:nvPicPr>
        <p:blipFill>
          <a:blip r:embed="rId2"/>
          <a:stretch>
            <a:fillRect/>
          </a:stretch>
        </p:blipFill>
        <p:spPr>
          <a:xfrm>
            <a:off x="2977801" y="2969533"/>
            <a:ext cx="4623838" cy="918933"/>
          </a:xfrm>
          <a:prstGeom prst="rect">
            <a:avLst/>
          </a:prstGeom>
        </p:spPr>
      </p:pic>
      <p:pic>
        <p:nvPicPr>
          <p:cNvPr id="6" name="Picture 5">
            <a:extLst>
              <a:ext uri="{FF2B5EF4-FFF2-40B4-BE49-F238E27FC236}">
                <a16:creationId xmlns:a16="http://schemas.microsoft.com/office/drawing/2014/main" id="{9DF14179-7268-47A1-7B87-5AB0667318CB}"/>
              </a:ext>
            </a:extLst>
          </p:cNvPr>
          <p:cNvPicPr>
            <a:picLocks noChangeAspect="1"/>
          </p:cNvPicPr>
          <p:nvPr/>
        </p:nvPicPr>
        <p:blipFill>
          <a:blip r:embed="rId3"/>
          <a:stretch>
            <a:fillRect/>
          </a:stretch>
        </p:blipFill>
        <p:spPr>
          <a:xfrm>
            <a:off x="2874815" y="4884392"/>
            <a:ext cx="4980212" cy="971562"/>
          </a:xfrm>
          <a:prstGeom prst="rect">
            <a:avLst/>
          </a:prstGeom>
        </p:spPr>
      </p:pic>
    </p:spTree>
    <p:extLst>
      <p:ext uri="{BB962C8B-B14F-4D97-AF65-F5344CB8AC3E}">
        <p14:creationId xmlns:p14="http://schemas.microsoft.com/office/powerpoint/2010/main" val="342539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70931-AC9F-4C65-723D-FD914FF01A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2F7623-E81E-6B94-3291-6FBAED98203C}"/>
              </a:ext>
            </a:extLst>
          </p:cNvPr>
          <p:cNvSpPr>
            <a:spLocks noGrp="1"/>
          </p:cNvSpPr>
          <p:nvPr>
            <p:ph idx="1"/>
          </p:nvPr>
        </p:nvSpPr>
        <p:spPr>
          <a:xfrm>
            <a:off x="702853" y="968829"/>
            <a:ext cx="10900568" cy="4931228"/>
          </a:xfrm>
        </p:spPr>
        <p:txBody>
          <a:bodyPr>
            <a:normAutofit/>
          </a:bodyPr>
          <a:lstStyle/>
          <a:p>
            <a:pPr marL="0" indent="0">
              <a:buNone/>
            </a:pPr>
            <a:r>
              <a:rPr lang="en-US" sz="2400" b="1" dirty="0"/>
              <a:t>🧮 Equation 2: Multiply each equation by X, then add</a:t>
            </a:r>
          </a:p>
          <a:p>
            <a:pPr marL="0" indent="0">
              <a:buNone/>
            </a:pPr>
            <a:r>
              <a:rPr lang="en-US" sz="2400" dirty="0"/>
              <a:t>We multiply both sides by X and then sum:</a:t>
            </a:r>
          </a:p>
          <a:p>
            <a:pPr marL="0" indent="0">
              <a:buNone/>
            </a:pPr>
            <a:endParaRPr lang="en-US" sz="2400" dirty="0"/>
          </a:p>
          <a:p>
            <a:pPr marL="0" indent="0">
              <a:buNone/>
            </a:pPr>
            <a:endParaRPr lang="en-US" sz="2400" dirty="0"/>
          </a:p>
          <a:p>
            <a:pPr marL="0" indent="0">
              <a:buNone/>
            </a:pPr>
            <a:endParaRPr lang="en-US" sz="2400" dirty="0"/>
          </a:p>
          <a:p>
            <a:pPr marL="0" indent="0">
              <a:buNone/>
            </a:pPr>
            <a:r>
              <a:rPr lang="en-IN" sz="2400" dirty="0"/>
              <a:t>This gives:</a:t>
            </a:r>
          </a:p>
        </p:txBody>
      </p:sp>
      <p:pic>
        <p:nvPicPr>
          <p:cNvPr id="4" name="Picture 3">
            <a:extLst>
              <a:ext uri="{FF2B5EF4-FFF2-40B4-BE49-F238E27FC236}">
                <a16:creationId xmlns:a16="http://schemas.microsoft.com/office/drawing/2014/main" id="{0A487D3C-0762-AF24-5B15-797B80DF9CB8}"/>
              </a:ext>
            </a:extLst>
          </p:cNvPr>
          <p:cNvPicPr>
            <a:picLocks noChangeAspect="1"/>
          </p:cNvPicPr>
          <p:nvPr/>
        </p:nvPicPr>
        <p:blipFill>
          <a:blip r:embed="rId2"/>
          <a:stretch>
            <a:fillRect/>
          </a:stretch>
        </p:blipFill>
        <p:spPr>
          <a:xfrm>
            <a:off x="2697210" y="2250433"/>
            <a:ext cx="4904428" cy="752962"/>
          </a:xfrm>
          <a:prstGeom prst="rect">
            <a:avLst/>
          </a:prstGeom>
        </p:spPr>
      </p:pic>
      <p:pic>
        <p:nvPicPr>
          <p:cNvPr id="6" name="Picture 5">
            <a:extLst>
              <a:ext uri="{FF2B5EF4-FFF2-40B4-BE49-F238E27FC236}">
                <a16:creationId xmlns:a16="http://schemas.microsoft.com/office/drawing/2014/main" id="{B26B1FDB-737E-C851-2D47-DFB9406238D6}"/>
              </a:ext>
            </a:extLst>
          </p:cNvPr>
          <p:cNvPicPr>
            <a:picLocks noChangeAspect="1"/>
          </p:cNvPicPr>
          <p:nvPr/>
        </p:nvPicPr>
        <p:blipFill>
          <a:blip r:embed="rId3"/>
          <a:stretch>
            <a:fillRect/>
          </a:stretch>
        </p:blipFill>
        <p:spPr>
          <a:xfrm>
            <a:off x="2697210" y="4284999"/>
            <a:ext cx="5095238" cy="971429"/>
          </a:xfrm>
          <a:prstGeom prst="rect">
            <a:avLst/>
          </a:prstGeom>
        </p:spPr>
      </p:pic>
    </p:spTree>
    <p:extLst>
      <p:ext uri="{BB962C8B-B14F-4D97-AF65-F5344CB8AC3E}">
        <p14:creationId xmlns:p14="http://schemas.microsoft.com/office/powerpoint/2010/main" val="2668433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8AED2-37FA-E28C-E62E-A2A3372F24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815177-64E4-7BD6-7CDB-D16FB3488354}"/>
              </a:ext>
            </a:extLst>
          </p:cNvPr>
          <p:cNvSpPr>
            <a:spLocks noGrp="1"/>
          </p:cNvSpPr>
          <p:nvPr>
            <p:ph idx="1"/>
          </p:nvPr>
        </p:nvSpPr>
        <p:spPr>
          <a:xfrm>
            <a:off x="702853" y="968829"/>
            <a:ext cx="10900568" cy="4931228"/>
          </a:xfrm>
        </p:spPr>
        <p:txBody>
          <a:bodyPr>
            <a:normAutofit/>
          </a:bodyPr>
          <a:lstStyle/>
          <a:p>
            <a:r>
              <a:rPr lang="en-US" sz="2400" b="1" dirty="0"/>
              <a:t>🧮 Equation 3: Multiply each equation by X2, then add</a:t>
            </a:r>
          </a:p>
          <a:p>
            <a:r>
              <a:rPr lang="en-US" sz="2400" dirty="0"/>
              <a:t>Same idea — multiply both sides by X2, then sum:</a:t>
            </a:r>
          </a:p>
          <a:p>
            <a:pPr marL="0" indent="0">
              <a:buNone/>
            </a:pPr>
            <a:endParaRPr lang="en-IN" sz="2400" dirty="0"/>
          </a:p>
          <a:p>
            <a:pPr marL="0" indent="0">
              <a:buNone/>
            </a:pPr>
            <a:endParaRPr lang="en-IN" sz="2400" dirty="0"/>
          </a:p>
          <a:p>
            <a:pPr marL="0" indent="0">
              <a:buNone/>
            </a:pPr>
            <a:endParaRPr lang="en-IN" sz="2400" dirty="0"/>
          </a:p>
          <a:p>
            <a:pPr marL="0" indent="0">
              <a:buNone/>
            </a:pPr>
            <a:endParaRPr lang="en-IN" sz="2400" dirty="0"/>
          </a:p>
          <a:p>
            <a:pPr marL="0" indent="0">
              <a:buNone/>
            </a:pPr>
            <a:r>
              <a:rPr lang="en-IN" sz="2400" dirty="0"/>
              <a:t>Gives:</a:t>
            </a:r>
          </a:p>
        </p:txBody>
      </p:sp>
      <p:pic>
        <p:nvPicPr>
          <p:cNvPr id="6" name="Picture 5">
            <a:extLst>
              <a:ext uri="{FF2B5EF4-FFF2-40B4-BE49-F238E27FC236}">
                <a16:creationId xmlns:a16="http://schemas.microsoft.com/office/drawing/2014/main" id="{752475A7-A14D-ACDC-BC27-33115C229A83}"/>
              </a:ext>
            </a:extLst>
          </p:cNvPr>
          <p:cNvPicPr>
            <a:picLocks noChangeAspect="1"/>
          </p:cNvPicPr>
          <p:nvPr/>
        </p:nvPicPr>
        <p:blipFill>
          <a:blip r:embed="rId2"/>
          <a:stretch>
            <a:fillRect/>
          </a:stretch>
        </p:blipFill>
        <p:spPr>
          <a:xfrm>
            <a:off x="2407220" y="2329327"/>
            <a:ext cx="6086785" cy="880217"/>
          </a:xfrm>
          <a:prstGeom prst="rect">
            <a:avLst/>
          </a:prstGeom>
        </p:spPr>
      </p:pic>
      <p:pic>
        <p:nvPicPr>
          <p:cNvPr id="10" name="Picture 9">
            <a:extLst>
              <a:ext uri="{FF2B5EF4-FFF2-40B4-BE49-F238E27FC236}">
                <a16:creationId xmlns:a16="http://schemas.microsoft.com/office/drawing/2014/main" id="{6C48C91C-EFB3-60BE-FFB2-44142ACF4826}"/>
              </a:ext>
            </a:extLst>
          </p:cNvPr>
          <p:cNvPicPr>
            <a:picLocks noChangeAspect="1"/>
          </p:cNvPicPr>
          <p:nvPr/>
        </p:nvPicPr>
        <p:blipFill>
          <a:blip r:embed="rId3"/>
          <a:stretch>
            <a:fillRect/>
          </a:stretch>
        </p:blipFill>
        <p:spPr>
          <a:xfrm>
            <a:off x="2509323" y="4506695"/>
            <a:ext cx="5542857" cy="866667"/>
          </a:xfrm>
          <a:prstGeom prst="rect">
            <a:avLst/>
          </a:prstGeom>
        </p:spPr>
      </p:pic>
    </p:spTree>
    <p:extLst>
      <p:ext uri="{BB962C8B-B14F-4D97-AF65-F5344CB8AC3E}">
        <p14:creationId xmlns:p14="http://schemas.microsoft.com/office/powerpoint/2010/main" val="4179786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0D407-EF33-DA05-0DBC-D8A79964599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5BB44-E608-09AC-573C-60AE1CD0861C}"/>
              </a:ext>
            </a:extLst>
          </p:cNvPr>
          <p:cNvSpPr>
            <a:spLocks noGrp="1"/>
          </p:cNvSpPr>
          <p:nvPr>
            <p:ph idx="1"/>
          </p:nvPr>
        </p:nvSpPr>
        <p:spPr>
          <a:xfrm>
            <a:off x="702853" y="968829"/>
            <a:ext cx="10900568" cy="4931228"/>
          </a:xfrm>
        </p:spPr>
        <p:txBody>
          <a:bodyPr>
            <a:normAutofit/>
          </a:bodyPr>
          <a:lstStyle/>
          <a:p>
            <a:pPr marL="0" indent="0">
              <a:buNone/>
            </a:pPr>
            <a:r>
              <a:rPr lang="en-US" sz="2400" b="1" dirty="0"/>
              <a:t>📌 So why these 3 equations?</a:t>
            </a:r>
          </a:p>
          <a:p>
            <a:pPr marL="0" indent="0">
              <a:buNone/>
            </a:pPr>
            <a:r>
              <a:rPr lang="en-US" sz="2400" dirty="0"/>
              <a:t>Because we’re solving for 3 unknowns:</a:t>
            </a:r>
          </a:p>
          <a:p>
            <a:pPr marL="457200" indent="-457200">
              <a:buFont typeface="+mj-lt"/>
              <a:buAutoNum type="arabicPeriod"/>
            </a:pPr>
            <a:r>
              <a:rPr lang="en-US" sz="2400" dirty="0"/>
              <a:t>b0: </a:t>
            </a:r>
            <a:r>
              <a:rPr lang="en-IN" sz="2400" dirty="0"/>
              <a:t>intercept.</a:t>
            </a:r>
          </a:p>
          <a:p>
            <a:pPr marL="457200" indent="-457200">
              <a:buFont typeface="+mj-lt"/>
              <a:buAutoNum type="arabicPeriod"/>
            </a:pPr>
            <a:r>
              <a:rPr lang="en-IN" sz="2400" dirty="0"/>
              <a:t>b1: controls slope (linear effect)</a:t>
            </a:r>
          </a:p>
          <a:p>
            <a:pPr marL="457200" indent="-457200">
              <a:buFont typeface="+mj-lt"/>
              <a:buAutoNum type="arabicPeriod"/>
            </a:pPr>
            <a:r>
              <a:rPr lang="en-IN" sz="2400" dirty="0"/>
              <a:t>b2: controls curve (quadratic effect)</a:t>
            </a:r>
          </a:p>
          <a:p>
            <a:pPr marL="0" indent="0">
              <a:buNone/>
            </a:pPr>
            <a:endParaRPr lang="en-IN" sz="2400" dirty="0"/>
          </a:p>
          <a:p>
            <a:pPr marL="0" indent="0">
              <a:buNone/>
            </a:pPr>
            <a:r>
              <a:rPr lang="en-US" sz="2400" dirty="0"/>
              <a:t>The </a:t>
            </a:r>
            <a:r>
              <a:rPr lang="en-US" sz="2400" b="1" dirty="0"/>
              <a:t>quadratic effect </a:t>
            </a:r>
            <a:r>
              <a:rPr lang="en-US" sz="2400" dirty="0"/>
              <a:t>refers to a specific type of relationship between variables, typically in a mathematical, statistical, or scientific context, where the change in the dependent variable is proportional to the square of the independent variable.</a:t>
            </a:r>
            <a:endParaRPr lang="en-IN" sz="2400" dirty="0"/>
          </a:p>
          <a:p>
            <a:pPr marL="0" indent="0">
              <a:buNone/>
            </a:pPr>
            <a:r>
              <a:rPr lang="en-US" sz="2400" dirty="0"/>
              <a:t>These equations are called the </a:t>
            </a:r>
            <a:r>
              <a:rPr lang="en-US" sz="2400" b="1" dirty="0"/>
              <a:t>normal equations</a:t>
            </a:r>
            <a:r>
              <a:rPr lang="en-US" sz="2400" dirty="0"/>
              <a:t> — and they help the computer find the best-fitting curve behind the scenes.</a:t>
            </a:r>
            <a:endParaRPr lang="en-IN" sz="2400" dirty="0"/>
          </a:p>
        </p:txBody>
      </p:sp>
    </p:spTree>
    <p:extLst>
      <p:ext uri="{BB962C8B-B14F-4D97-AF65-F5344CB8AC3E}">
        <p14:creationId xmlns:p14="http://schemas.microsoft.com/office/powerpoint/2010/main" val="573588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37DB6-C783-ED6C-6EA8-04F6372187E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64694E-0E85-7960-4448-7A656773511C}"/>
              </a:ext>
            </a:extLst>
          </p:cNvPr>
          <p:cNvSpPr>
            <a:spLocks noGrp="1"/>
          </p:cNvSpPr>
          <p:nvPr>
            <p:ph idx="1"/>
          </p:nvPr>
        </p:nvSpPr>
        <p:spPr>
          <a:xfrm>
            <a:off x="702853" y="968829"/>
            <a:ext cx="10900568" cy="4931228"/>
          </a:xfrm>
        </p:spPr>
        <p:txBody>
          <a:bodyPr>
            <a:normAutofit/>
          </a:bodyPr>
          <a:lstStyle/>
          <a:p>
            <a:pPr marL="0" indent="0">
              <a:buNone/>
            </a:pPr>
            <a:r>
              <a:rPr lang="en-US" sz="2400" dirty="0"/>
              <a:t>✅ Step 4: Solve the system (simplify the 3 equation):</a:t>
            </a:r>
          </a:p>
          <a:p>
            <a:pPr marL="457200" indent="-457200">
              <a:buFont typeface="+mj-lt"/>
              <a:buAutoNum type="arabicPeriod"/>
            </a:pPr>
            <a:r>
              <a:rPr lang="en-US" sz="2400" b="1" dirty="0"/>
              <a:t>Eliminate one variable from two equations:</a:t>
            </a:r>
          </a:p>
          <a:p>
            <a:pPr marL="0" indent="0">
              <a:buNone/>
            </a:pPr>
            <a:r>
              <a:rPr lang="en-US" sz="2400" dirty="0"/>
              <a:t>Let’s eliminate b₀ from (1) and (2).</a:t>
            </a:r>
          </a:p>
          <a:p>
            <a:r>
              <a:rPr lang="en-US" sz="2400" dirty="0"/>
              <a:t>Multiply equation (1) by 3:</a:t>
            </a:r>
            <a:endParaRPr lang="en-IN" sz="2400" dirty="0"/>
          </a:p>
        </p:txBody>
      </p:sp>
      <p:pic>
        <p:nvPicPr>
          <p:cNvPr id="4" name="Picture 3">
            <a:extLst>
              <a:ext uri="{FF2B5EF4-FFF2-40B4-BE49-F238E27FC236}">
                <a16:creationId xmlns:a16="http://schemas.microsoft.com/office/drawing/2014/main" id="{BABE7412-0BBF-71DA-6115-06E60BC8300D}"/>
              </a:ext>
            </a:extLst>
          </p:cNvPr>
          <p:cNvPicPr>
            <a:picLocks noChangeAspect="1"/>
          </p:cNvPicPr>
          <p:nvPr/>
        </p:nvPicPr>
        <p:blipFill>
          <a:blip r:embed="rId2"/>
          <a:stretch>
            <a:fillRect/>
          </a:stretch>
        </p:blipFill>
        <p:spPr>
          <a:xfrm>
            <a:off x="1937488" y="3049700"/>
            <a:ext cx="7523809" cy="1485714"/>
          </a:xfrm>
          <a:prstGeom prst="rect">
            <a:avLst/>
          </a:prstGeom>
        </p:spPr>
      </p:pic>
    </p:spTree>
    <p:extLst>
      <p:ext uri="{BB962C8B-B14F-4D97-AF65-F5344CB8AC3E}">
        <p14:creationId xmlns:p14="http://schemas.microsoft.com/office/powerpoint/2010/main" val="533626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 Gentle Introduction to Semi Supervised Learning | by Gayatri Sharma |  Medium">
            <a:extLst>
              <a:ext uri="{FF2B5EF4-FFF2-40B4-BE49-F238E27FC236}">
                <a16:creationId xmlns:a16="http://schemas.microsoft.com/office/drawing/2014/main" id="{A7EF4A28-5EEF-C492-B4AE-A605C42E6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158" y="366713"/>
            <a:ext cx="11495315" cy="612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855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C66CD-2B9A-23F7-61F8-5261E7B2D0C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B6F5EC-6317-3FE4-18AE-E2A267E06121}"/>
              </a:ext>
            </a:extLst>
          </p:cNvPr>
          <p:cNvSpPr>
            <a:spLocks noGrp="1"/>
          </p:cNvSpPr>
          <p:nvPr>
            <p:ph idx="1"/>
          </p:nvPr>
        </p:nvSpPr>
        <p:spPr>
          <a:xfrm>
            <a:off x="702853" y="968829"/>
            <a:ext cx="10900568" cy="4931228"/>
          </a:xfrm>
        </p:spPr>
        <p:txBody>
          <a:bodyPr>
            <a:normAutofit/>
          </a:bodyPr>
          <a:lstStyle/>
          <a:p>
            <a:r>
              <a:rPr lang="en-US" sz="2400" b="1" dirty="0"/>
              <a:t>Now subtract (1a) from (2):</a:t>
            </a:r>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r>
              <a:rPr lang="en-US" sz="2400" b="1" dirty="0"/>
              <a:t>Gives: </a:t>
            </a:r>
            <a:endParaRPr lang="en-IN" sz="2400" b="1" dirty="0"/>
          </a:p>
        </p:txBody>
      </p:sp>
      <p:pic>
        <p:nvPicPr>
          <p:cNvPr id="4" name="Picture 3">
            <a:extLst>
              <a:ext uri="{FF2B5EF4-FFF2-40B4-BE49-F238E27FC236}">
                <a16:creationId xmlns:a16="http://schemas.microsoft.com/office/drawing/2014/main" id="{989DEA1A-C333-1012-F0E7-99DF4BFEEBE7}"/>
              </a:ext>
            </a:extLst>
          </p:cNvPr>
          <p:cNvPicPr>
            <a:picLocks noChangeAspect="1"/>
          </p:cNvPicPr>
          <p:nvPr/>
        </p:nvPicPr>
        <p:blipFill>
          <a:blip r:embed="rId2"/>
          <a:stretch>
            <a:fillRect/>
          </a:stretch>
        </p:blipFill>
        <p:spPr>
          <a:xfrm>
            <a:off x="2795117" y="1655761"/>
            <a:ext cx="5323809" cy="2114286"/>
          </a:xfrm>
          <a:prstGeom prst="rect">
            <a:avLst/>
          </a:prstGeom>
        </p:spPr>
      </p:pic>
      <p:pic>
        <p:nvPicPr>
          <p:cNvPr id="6" name="Picture 5">
            <a:extLst>
              <a:ext uri="{FF2B5EF4-FFF2-40B4-BE49-F238E27FC236}">
                <a16:creationId xmlns:a16="http://schemas.microsoft.com/office/drawing/2014/main" id="{A50E3FCD-6E7B-732D-6B5C-DE39D92CC9F9}"/>
              </a:ext>
            </a:extLst>
          </p:cNvPr>
          <p:cNvPicPr>
            <a:picLocks noChangeAspect="1"/>
          </p:cNvPicPr>
          <p:nvPr/>
        </p:nvPicPr>
        <p:blipFill>
          <a:blip r:embed="rId3"/>
          <a:stretch>
            <a:fillRect/>
          </a:stretch>
        </p:blipFill>
        <p:spPr>
          <a:xfrm>
            <a:off x="2657745" y="4919687"/>
            <a:ext cx="6171429" cy="1114286"/>
          </a:xfrm>
          <a:prstGeom prst="rect">
            <a:avLst/>
          </a:prstGeom>
        </p:spPr>
      </p:pic>
    </p:spTree>
    <p:extLst>
      <p:ext uri="{BB962C8B-B14F-4D97-AF65-F5344CB8AC3E}">
        <p14:creationId xmlns:p14="http://schemas.microsoft.com/office/powerpoint/2010/main" val="2408693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875E2-FB64-218A-1E14-DCC1CD16672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502FBB-D9B5-EC9D-A65D-1B33F3699393}"/>
              </a:ext>
            </a:extLst>
          </p:cNvPr>
          <p:cNvSpPr>
            <a:spLocks noGrp="1"/>
          </p:cNvSpPr>
          <p:nvPr>
            <p:ph idx="1"/>
          </p:nvPr>
        </p:nvSpPr>
        <p:spPr>
          <a:xfrm>
            <a:off x="702853" y="561860"/>
            <a:ext cx="10900568" cy="5338197"/>
          </a:xfrm>
        </p:spPr>
        <p:txBody>
          <a:bodyPr>
            <a:normAutofit/>
          </a:bodyPr>
          <a:lstStyle/>
          <a:p>
            <a:pPr marL="0" indent="0">
              <a:buNone/>
            </a:pPr>
            <a:r>
              <a:rPr lang="en-US" sz="2400" b="1" dirty="0"/>
              <a:t>2. Eliminate b₀ from (2) and (3):</a:t>
            </a:r>
          </a:p>
          <a:p>
            <a:r>
              <a:rPr lang="en-US" sz="2400" b="1" dirty="0"/>
              <a:t>Multiply equation (2) by 11:</a:t>
            </a:r>
          </a:p>
          <a:p>
            <a:endParaRPr lang="en-US" sz="2400" b="1" dirty="0"/>
          </a:p>
          <a:p>
            <a:endParaRPr lang="en-US" sz="2400" b="1" dirty="0"/>
          </a:p>
          <a:p>
            <a:endParaRPr lang="en-US" sz="2400" b="1" dirty="0"/>
          </a:p>
          <a:p>
            <a:endParaRPr lang="en-US" sz="2400" b="1" dirty="0"/>
          </a:p>
          <a:p>
            <a:endParaRPr lang="en-US" sz="2400" b="1" dirty="0"/>
          </a:p>
          <a:p>
            <a:r>
              <a:rPr lang="en-US" sz="2400" b="1" dirty="0"/>
              <a:t>Multiply equation (3) by 3:</a:t>
            </a:r>
          </a:p>
          <a:p>
            <a:pPr marL="0" indent="0">
              <a:buNone/>
            </a:pPr>
            <a:endParaRPr lang="en-IN" sz="2400" b="1" dirty="0"/>
          </a:p>
        </p:txBody>
      </p:sp>
      <p:pic>
        <p:nvPicPr>
          <p:cNvPr id="4" name="Picture 3">
            <a:extLst>
              <a:ext uri="{FF2B5EF4-FFF2-40B4-BE49-F238E27FC236}">
                <a16:creationId xmlns:a16="http://schemas.microsoft.com/office/drawing/2014/main" id="{26A55CBE-B31F-04AC-5929-97376F490708}"/>
              </a:ext>
            </a:extLst>
          </p:cNvPr>
          <p:cNvPicPr>
            <a:picLocks noChangeAspect="1"/>
          </p:cNvPicPr>
          <p:nvPr/>
        </p:nvPicPr>
        <p:blipFill>
          <a:blip r:embed="rId2"/>
          <a:stretch>
            <a:fillRect/>
          </a:stretch>
        </p:blipFill>
        <p:spPr>
          <a:xfrm>
            <a:off x="1905524" y="1592863"/>
            <a:ext cx="8380952" cy="1638095"/>
          </a:xfrm>
          <a:prstGeom prst="rect">
            <a:avLst/>
          </a:prstGeom>
        </p:spPr>
      </p:pic>
      <p:pic>
        <p:nvPicPr>
          <p:cNvPr id="6" name="Picture 5">
            <a:extLst>
              <a:ext uri="{FF2B5EF4-FFF2-40B4-BE49-F238E27FC236}">
                <a16:creationId xmlns:a16="http://schemas.microsoft.com/office/drawing/2014/main" id="{68C78B68-8843-2E29-8116-7DFDE0FF108D}"/>
              </a:ext>
            </a:extLst>
          </p:cNvPr>
          <p:cNvPicPr>
            <a:picLocks noChangeAspect="1"/>
          </p:cNvPicPr>
          <p:nvPr/>
        </p:nvPicPr>
        <p:blipFill>
          <a:blip r:embed="rId3"/>
          <a:stretch>
            <a:fillRect/>
          </a:stretch>
        </p:blipFill>
        <p:spPr>
          <a:xfrm>
            <a:off x="1905524" y="4403232"/>
            <a:ext cx="8714286" cy="1723810"/>
          </a:xfrm>
          <a:prstGeom prst="rect">
            <a:avLst/>
          </a:prstGeom>
        </p:spPr>
      </p:pic>
    </p:spTree>
    <p:extLst>
      <p:ext uri="{BB962C8B-B14F-4D97-AF65-F5344CB8AC3E}">
        <p14:creationId xmlns:p14="http://schemas.microsoft.com/office/powerpoint/2010/main" val="34827294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7227A-A613-AA08-3183-29EA5151B5D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43D95A-F533-7A91-D32F-6A9CAD3FBB9E}"/>
              </a:ext>
            </a:extLst>
          </p:cNvPr>
          <p:cNvSpPr>
            <a:spLocks noGrp="1"/>
          </p:cNvSpPr>
          <p:nvPr>
            <p:ph idx="1"/>
          </p:nvPr>
        </p:nvSpPr>
        <p:spPr>
          <a:xfrm>
            <a:off x="702853" y="968829"/>
            <a:ext cx="10900568" cy="4931228"/>
          </a:xfrm>
        </p:spPr>
        <p:txBody>
          <a:bodyPr>
            <a:normAutofit/>
          </a:bodyPr>
          <a:lstStyle/>
          <a:p>
            <a:r>
              <a:rPr lang="en-US" sz="2400" b="1" dirty="0"/>
              <a:t>Now subtract (2a) from (3a):</a:t>
            </a:r>
          </a:p>
          <a:p>
            <a:endParaRPr lang="en-US" sz="2400" b="1" dirty="0"/>
          </a:p>
          <a:p>
            <a:endParaRPr lang="en-US" sz="2400" b="1" dirty="0"/>
          </a:p>
          <a:p>
            <a:endParaRPr lang="en-US" sz="2400" b="1" dirty="0"/>
          </a:p>
          <a:p>
            <a:endParaRPr lang="en-US" sz="2400" b="1" dirty="0"/>
          </a:p>
          <a:p>
            <a:endParaRPr lang="en-US" sz="2400" b="1" dirty="0"/>
          </a:p>
          <a:p>
            <a:endParaRPr lang="en-US" sz="2400" b="1" dirty="0"/>
          </a:p>
          <a:p>
            <a:r>
              <a:rPr lang="en-US" sz="2400" b="1" dirty="0"/>
              <a:t>Gives:</a:t>
            </a:r>
          </a:p>
          <a:p>
            <a:endParaRPr lang="en-US" sz="2400" b="1" dirty="0"/>
          </a:p>
          <a:p>
            <a:endParaRPr lang="en-IN" sz="2400" b="1" dirty="0"/>
          </a:p>
        </p:txBody>
      </p:sp>
      <p:pic>
        <p:nvPicPr>
          <p:cNvPr id="4" name="Picture 3">
            <a:extLst>
              <a:ext uri="{FF2B5EF4-FFF2-40B4-BE49-F238E27FC236}">
                <a16:creationId xmlns:a16="http://schemas.microsoft.com/office/drawing/2014/main" id="{80ADAFBD-C47A-8FC1-D7C9-F4CBD71512CA}"/>
              </a:ext>
            </a:extLst>
          </p:cNvPr>
          <p:cNvPicPr>
            <a:picLocks noChangeAspect="1"/>
          </p:cNvPicPr>
          <p:nvPr/>
        </p:nvPicPr>
        <p:blipFill>
          <a:blip r:embed="rId2"/>
          <a:stretch>
            <a:fillRect/>
          </a:stretch>
        </p:blipFill>
        <p:spPr>
          <a:xfrm>
            <a:off x="2717875" y="1589377"/>
            <a:ext cx="6095238" cy="2180952"/>
          </a:xfrm>
          <a:prstGeom prst="rect">
            <a:avLst/>
          </a:prstGeom>
        </p:spPr>
      </p:pic>
      <p:pic>
        <p:nvPicPr>
          <p:cNvPr id="6" name="Picture 5">
            <a:extLst>
              <a:ext uri="{FF2B5EF4-FFF2-40B4-BE49-F238E27FC236}">
                <a16:creationId xmlns:a16="http://schemas.microsoft.com/office/drawing/2014/main" id="{A592DE0E-B888-E3E3-5382-C77F7369C99B}"/>
              </a:ext>
            </a:extLst>
          </p:cNvPr>
          <p:cNvPicPr>
            <a:picLocks noChangeAspect="1"/>
          </p:cNvPicPr>
          <p:nvPr/>
        </p:nvPicPr>
        <p:blipFill>
          <a:blip r:embed="rId3"/>
          <a:stretch>
            <a:fillRect/>
          </a:stretch>
        </p:blipFill>
        <p:spPr>
          <a:xfrm>
            <a:off x="2589303" y="4757200"/>
            <a:ext cx="6352381" cy="1142857"/>
          </a:xfrm>
          <a:prstGeom prst="rect">
            <a:avLst/>
          </a:prstGeom>
        </p:spPr>
      </p:pic>
    </p:spTree>
    <p:extLst>
      <p:ext uri="{BB962C8B-B14F-4D97-AF65-F5344CB8AC3E}">
        <p14:creationId xmlns:p14="http://schemas.microsoft.com/office/powerpoint/2010/main" val="1425376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69DA0-DD49-2B98-61B7-7C1B9E80391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FBCF5D-0D6E-42AF-C75F-972766DF5CD9}"/>
              </a:ext>
            </a:extLst>
          </p:cNvPr>
          <p:cNvSpPr>
            <a:spLocks noGrp="1"/>
          </p:cNvSpPr>
          <p:nvPr>
            <p:ph idx="1"/>
          </p:nvPr>
        </p:nvSpPr>
        <p:spPr>
          <a:xfrm>
            <a:off x="702853" y="968829"/>
            <a:ext cx="10900568" cy="4931228"/>
          </a:xfrm>
        </p:spPr>
        <p:txBody>
          <a:bodyPr>
            <a:normAutofit/>
          </a:bodyPr>
          <a:lstStyle/>
          <a:p>
            <a:pPr marL="0" indent="0">
              <a:buNone/>
            </a:pPr>
            <a:r>
              <a:rPr lang="en-US" sz="2400" b="1" dirty="0"/>
              <a:t>3. Solve equations (4) and (5):</a:t>
            </a:r>
          </a:p>
          <a:p>
            <a:r>
              <a:rPr lang="en-IN" sz="2400" b="1" dirty="0"/>
              <a:t>Equation (4):</a:t>
            </a:r>
          </a:p>
          <a:p>
            <a:endParaRPr lang="en-IN" sz="2400" b="1" dirty="0"/>
          </a:p>
          <a:p>
            <a:endParaRPr lang="en-IN" sz="2400" b="1" dirty="0"/>
          </a:p>
          <a:p>
            <a:r>
              <a:rPr lang="en-IN" sz="2400" b="1" dirty="0"/>
              <a:t>Equation (5):</a:t>
            </a:r>
          </a:p>
          <a:p>
            <a:endParaRPr lang="en-IN" sz="2400" b="1" dirty="0"/>
          </a:p>
          <a:p>
            <a:endParaRPr lang="en-IN" sz="2400" b="1" dirty="0"/>
          </a:p>
          <a:p>
            <a:r>
              <a:rPr lang="en-US" sz="2400" b="1" dirty="0"/>
              <a:t>Let’s multiply (4) by 7:</a:t>
            </a:r>
          </a:p>
          <a:p>
            <a:endParaRPr lang="en-IN" sz="2400" b="1" dirty="0"/>
          </a:p>
        </p:txBody>
      </p:sp>
      <p:pic>
        <p:nvPicPr>
          <p:cNvPr id="4" name="Picture 3">
            <a:extLst>
              <a:ext uri="{FF2B5EF4-FFF2-40B4-BE49-F238E27FC236}">
                <a16:creationId xmlns:a16="http://schemas.microsoft.com/office/drawing/2014/main" id="{9CCF0487-C149-6C5B-6854-4537ECF2C97B}"/>
              </a:ext>
            </a:extLst>
          </p:cNvPr>
          <p:cNvPicPr>
            <a:picLocks noChangeAspect="1"/>
          </p:cNvPicPr>
          <p:nvPr/>
        </p:nvPicPr>
        <p:blipFill>
          <a:blip r:embed="rId2"/>
          <a:stretch>
            <a:fillRect/>
          </a:stretch>
        </p:blipFill>
        <p:spPr>
          <a:xfrm>
            <a:off x="3144512" y="1588776"/>
            <a:ext cx="4580952" cy="838095"/>
          </a:xfrm>
          <a:prstGeom prst="rect">
            <a:avLst/>
          </a:prstGeom>
        </p:spPr>
      </p:pic>
      <p:pic>
        <p:nvPicPr>
          <p:cNvPr id="6" name="Picture 5">
            <a:extLst>
              <a:ext uri="{FF2B5EF4-FFF2-40B4-BE49-F238E27FC236}">
                <a16:creationId xmlns:a16="http://schemas.microsoft.com/office/drawing/2014/main" id="{7DC23751-C7EB-EA00-6551-C2F3812AB0DA}"/>
              </a:ext>
            </a:extLst>
          </p:cNvPr>
          <p:cNvPicPr>
            <a:picLocks noChangeAspect="1"/>
          </p:cNvPicPr>
          <p:nvPr/>
        </p:nvPicPr>
        <p:blipFill>
          <a:blip r:embed="rId3"/>
          <a:stretch>
            <a:fillRect/>
          </a:stretch>
        </p:blipFill>
        <p:spPr>
          <a:xfrm>
            <a:off x="3093100" y="3005505"/>
            <a:ext cx="4752381" cy="800000"/>
          </a:xfrm>
          <a:prstGeom prst="rect">
            <a:avLst/>
          </a:prstGeom>
        </p:spPr>
      </p:pic>
      <p:pic>
        <p:nvPicPr>
          <p:cNvPr id="8" name="Picture 7">
            <a:extLst>
              <a:ext uri="{FF2B5EF4-FFF2-40B4-BE49-F238E27FC236}">
                <a16:creationId xmlns:a16="http://schemas.microsoft.com/office/drawing/2014/main" id="{167C2E5B-3D92-397F-2E85-08F62575C4B0}"/>
              </a:ext>
            </a:extLst>
          </p:cNvPr>
          <p:cNvPicPr>
            <a:picLocks noChangeAspect="1"/>
          </p:cNvPicPr>
          <p:nvPr/>
        </p:nvPicPr>
        <p:blipFill>
          <a:blip r:embed="rId4"/>
          <a:stretch>
            <a:fillRect/>
          </a:stretch>
        </p:blipFill>
        <p:spPr>
          <a:xfrm>
            <a:off x="3040718" y="4902014"/>
            <a:ext cx="4857143" cy="923810"/>
          </a:xfrm>
          <a:prstGeom prst="rect">
            <a:avLst/>
          </a:prstGeom>
        </p:spPr>
      </p:pic>
    </p:spTree>
    <p:extLst>
      <p:ext uri="{BB962C8B-B14F-4D97-AF65-F5344CB8AC3E}">
        <p14:creationId xmlns:p14="http://schemas.microsoft.com/office/powerpoint/2010/main" val="152909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20406-46FD-B698-0518-D7C6DFD94C9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CAB435-471C-81F8-BB8E-EA12B9CC82AF}"/>
              </a:ext>
            </a:extLst>
          </p:cNvPr>
          <p:cNvSpPr>
            <a:spLocks noGrp="1"/>
          </p:cNvSpPr>
          <p:nvPr>
            <p:ph idx="1"/>
          </p:nvPr>
        </p:nvSpPr>
        <p:spPr>
          <a:xfrm>
            <a:off x="702853" y="968829"/>
            <a:ext cx="10900568" cy="4931228"/>
          </a:xfrm>
        </p:spPr>
        <p:txBody>
          <a:bodyPr>
            <a:normAutofit/>
          </a:bodyPr>
          <a:lstStyle/>
          <a:p>
            <a:r>
              <a:rPr lang="en-US" sz="2400" b="1" dirty="0"/>
              <a:t>Now subtract (4a) from (5):</a:t>
            </a:r>
          </a:p>
          <a:p>
            <a:endParaRPr lang="en-US" sz="2400" b="1" dirty="0"/>
          </a:p>
          <a:p>
            <a:endParaRPr lang="en-US" sz="2400" b="1" dirty="0"/>
          </a:p>
          <a:p>
            <a:endParaRPr lang="en-US" sz="2400" b="1" dirty="0"/>
          </a:p>
          <a:p>
            <a:endParaRPr lang="en-US" sz="2400" b="1" dirty="0"/>
          </a:p>
          <a:p>
            <a:r>
              <a:rPr lang="en-US" sz="2400" b="1" dirty="0"/>
              <a:t>Gives: </a:t>
            </a:r>
            <a:endParaRPr lang="en-IN" sz="2400" b="1" dirty="0"/>
          </a:p>
        </p:txBody>
      </p:sp>
      <p:pic>
        <p:nvPicPr>
          <p:cNvPr id="4" name="Picture 3">
            <a:extLst>
              <a:ext uri="{FF2B5EF4-FFF2-40B4-BE49-F238E27FC236}">
                <a16:creationId xmlns:a16="http://schemas.microsoft.com/office/drawing/2014/main" id="{7DB245B5-1A1C-2937-0236-2A6CE97ECE02}"/>
              </a:ext>
            </a:extLst>
          </p:cNvPr>
          <p:cNvPicPr>
            <a:picLocks noChangeAspect="1"/>
          </p:cNvPicPr>
          <p:nvPr/>
        </p:nvPicPr>
        <p:blipFill>
          <a:blip r:embed="rId2"/>
          <a:stretch>
            <a:fillRect/>
          </a:stretch>
        </p:blipFill>
        <p:spPr>
          <a:xfrm>
            <a:off x="1905524" y="1772794"/>
            <a:ext cx="8380952" cy="866667"/>
          </a:xfrm>
          <a:prstGeom prst="rect">
            <a:avLst/>
          </a:prstGeom>
        </p:spPr>
      </p:pic>
      <p:pic>
        <p:nvPicPr>
          <p:cNvPr id="6" name="Picture 5">
            <a:extLst>
              <a:ext uri="{FF2B5EF4-FFF2-40B4-BE49-F238E27FC236}">
                <a16:creationId xmlns:a16="http://schemas.microsoft.com/office/drawing/2014/main" id="{FF78D6C1-460B-8844-C5E1-516803060091}"/>
              </a:ext>
            </a:extLst>
          </p:cNvPr>
          <p:cNvPicPr>
            <a:picLocks noChangeAspect="1"/>
          </p:cNvPicPr>
          <p:nvPr/>
        </p:nvPicPr>
        <p:blipFill>
          <a:blip r:embed="rId3"/>
          <a:stretch>
            <a:fillRect/>
          </a:stretch>
        </p:blipFill>
        <p:spPr>
          <a:xfrm>
            <a:off x="2492368" y="3429000"/>
            <a:ext cx="6942857" cy="1342857"/>
          </a:xfrm>
          <a:prstGeom prst="rect">
            <a:avLst/>
          </a:prstGeom>
        </p:spPr>
      </p:pic>
    </p:spTree>
    <p:extLst>
      <p:ext uri="{BB962C8B-B14F-4D97-AF65-F5344CB8AC3E}">
        <p14:creationId xmlns:p14="http://schemas.microsoft.com/office/powerpoint/2010/main" val="15446947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7E5F6-99AF-99A4-21D3-D19CB653CF0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273456-EBCF-5D5A-3C32-3BE17B482ABD}"/>
              </a:ext>
            </a:extLst>
          </p:cNvPr>
          <p:cNvSpPr>
            <a:spLocks noGrp="1"/>
          </p:cNvSpPr>
          <p:nvPr>
            <p:ph idx="1"/>
          </p:nvPr>
        </p:nvSpPr>
        <p:spPr>
          <a:xfrm>
            <a:off x="702853" y="968829"/>
            <a:ext cx="10900568" cy="4931228"/>
          </a:xfrm>
        </p:spPr>
        <p:txBody>
          <a:bodyPr>
            <a:normAutofit/>
          </a:bodyPr>
          <a:lstStyle/>
          <a:p>
            <a:pPr marL="0" indent="0">
              <a:buNone/>
            </a:pPr>
            <a:r>
              <a:rPr lang="en-US" sz="2400" b="1" dirty="0"/>
              <a:t>4. </a:t>
            </a:r>
            <a:r>
              <a:rPr lang="en-IN" sz="2400" b="1" dirty="0"/>
              <a:t>Back-substitute to find b₁:</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IN" sz="2400" b="1" dirty="0"/>
              <a:t>5. Back-substitute to find b₀:</a:t>
            </a:r>
          </a:p>
          <a:p>
            <a:pPr marL="0" indent="0">
              <a:buNone/>
            </a:pPr>
            <a:endParaRPr lang="en-IN" sz="2400" b="1" dirty="0"/>
          </a:p>
        </p:txBody>
      </p:sp>
      <p:pic>
        <p:nvPicPr>
          <p:cNvPr id="4" name="Picture 3">
            <a:extLst>
              <a:ext uri="{FF2B5EF4-FFF2-40B4-BE49-F238E27FC236}">
                <a16:creationId xmlns:a16="http://schemas.microsoft.com/office/drawing/2014/main" id="{A68F9D5C-04B6-0670-57F2-490D62921A50}"/>
              </a:ext>
            </a:extLst>
          </p:cNvPr>
          <p:cNvPicPr>
            <a:picLocks noChangeAspect="1"/>
          </p:cNvPicPr>
          <p:nvPr/>
        </p:nvPicPr>
        <p:blipFill>
          <a:blip r:embed="rId2"/>
          <a:stretch>
            <a:fillRect/>
          </a:stretch>
        </p:blipFill>
        <p:spPr>
          <a:xfrm>
            <a:off x="2138857" y="1509837"/>
            <a:ext cx="7914286" cy="2009524"/>
          </a:xfrm>
          <a:prstGeom prst="rect">
            <a:avLst/>
          </a:prstGeom>
        </p:spPr>
      </p:pic>
      <p:pic>
        <p:nvPicPr>
          <p:cNvPr id="6" name="Picture 5">
            <a:extLst>
              <a:ext uri="{FF2B5EF4-FFF2-40B4-BE49-F238E27FC236}">
                <a16:creationId xmlns:a16="http://schemas.microsoft.com/office/drawing/2014/main" id="{371343B2-547B-F935-E849-DE4383558EAF}"/>
              </a:ext>
            </a:extLst>
          </p:cNvPr>
          <p:cNvPicPr>
            <a:picLocks noChangeAspect="1"/>
          </p:cNvPicPr>
          <p:nvPr/>
        </p:nvPicPr>
        <p:blipFill>
          <a:blip r:embed="rId3"/>
          <a:stretch>
            <a:fillRect/>
          </a:stretch>
        </p:blipFill>
        <p:spPr>
          <a:xfrm>
            <a:off x="2360246" y="4186258"/>
            <a:ext cx="7295238" cy="2323809"/>
          </a:xfrm>
          <a:prstGeom prst="rect">
            <a:avLst/>
          </a:prstGeom>
        </p:spPr>
      </p:pic>
    </p:spTree>
    <p:extLst>
      <p:ext uri="{BB962C8B-B14F-4D97-AF65-F5344CB8AC3E}">
        <p14:creationId xmlns:p14="http://schemas.microsoft.com/office/powerpoint/2010/main" val="946512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18371-EB09-AF03-7CB0-A58982E6890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7AB458-97A1-FED8-686A-E27154AC535D}"/>
              </a:ext>
            </a:extLst>
          </p:cNvPr>
          <p:cNvSpPr>
            <a:spLocks noGrp="1"/>
          </p:cNvSpPr>
          <p:nvPr>
            <p:ph idx="1"/>
          </p:nvPr>
        </p:nvSpPr>
        <p:spPr>
          <a:xfrm>
            <a:off x="702853" y="968829"/>
            <a:ext cx="10900568" cy="4931228"/>
          </a:xfrm>
        </p:spPr>
        <p:txBody>
          <a:bodyPr>
            <a:normAutofit/>
          </a:bodyPr>
          <a:lstStyle/>
          <a:p>
            <a:pPr marL="0" indent="0">
              <a:buNone/>
            </a:pPr>
            <a:r>
              <a:rPr lang="en-IN" sz="3200" b="1" dirty="0"/>
              <a:t>🎉 Final Answer:</a:t>
            </a:r>
          </a:p>
          <a:p>
            <a:pPr marL="0" indent="0">
              <a:buNone/>
            </a:pPr>
            <a:endParaRPr lang="en-IN" sz="3200" b="1" dirty="0"/>
          </a:p>
          <a:p>
            <a:pPr marL="0" indent="0">
              <a:buNone/>
            </a:pPr>
            <a:endParaRPr lang="en-IN" sz="3200" b="1" dirty="0"/>
          </a:p>
          <a:p>
            <a:pPr marL="0" indent="0">
              <a:buNone/>
            </a:pPr>
            <a:endParaRPr lang="en-IN" sz="3200" b="1" dirty="0"/>
          </a:p>
          <a:p>
            <a:pPr marL="0" indent="0">
              <a:buNone/>
            </a:pPr>
            <a:r>
              <a:rPr lang="en-IN" sz="3200" b="1" dirty="0"/>
              <a:t>✅ Final Equation:</a:t>
            </a:r>
          </a:p>
          <a:p>
            <a:pPr marL="0" indent="0">
              <a:buNone/>
            </a:pPr>
            <a:endParaRPr lang="en-IN" sz="3200" b="1" dirty="0"/>
          </a:p>
        </p:txBody>
      </p:sp>
      <p:pic>
        <p:nvPicPr>
          <p:cNvPr id="4" name="Picture 3">
            <a:extLst>
              <a:ext uri="{FF2B5EF4-FFF2-40B4-BE49-F238E27FC236}">
                <a16:creationId xmlns:a16="http://schemas.microsoft.com/office/drawing/2014/main" id="{10E4F5DB-021E-5633-8CAF-78A991B96CAE}"/>
              </a:ext>
            </a:extLst>
          </p:cNvPr>
          <p:cNvPicPr>
            <a:picLocks noChangeAspect="1"/>
          </p:cNvPicPr>
          <p:nvPr/>
        </p:nvPicPr>
        <p:blipFill>
          <a:blip r:embed="rId2"/>
          <a:stretch>
            <a:fillRect/>
          </a:stretch>
        </p:blipFill>
        <p:spPr>
          <a:xfrm>
            <a:off x="2203023" y="1895190"/>
            <a:ext cx="7257143" cy="952381"/>
          </a:xfrm>
          <a:prstGeom prst="rect">
            <a:avLst/>
          </a:prstGeom>
        </p:spPr>
      </p:pic>
      <p:pic>
        <p:nvPicPr>
          <p:cNvPr id="6" name="Picture 5">
            <a:extLst>
              <a:ext uri="{FF2B5EF4-FFF2-40B4-BE49-F238E27FC236}">
                <a16:creationId xmlns:a16="http://schemas.microsoft.com/office/drawing/2014/main" id="{96806362-8882-6DCA-1966-49F03E511B9D}"/>
              </a:ext>
            </a:extLst>
          </p:cNvPr>
          <p:cNvPicPr>
            <a:picLocks noChangeAspect="1"/>
          </p:cNvPicPr>
          <p:nvPr/>
        </p:nvPicPr>
        <p:blipFill>
          <a:blip r:embed="rId3"/>
          <a:stretch>
            <a:fillRect/>
          </a:stretch>
        </p:blipFill>
        <p:spPr>
          <a:xfrm>
            <a:off x="2974451" y="4411797"/>
            <a:ext cx="5714286" cy="942857"/>
          </a:xfrm>
          <a:prstGeom prst="rect">
            <a:avLst/>
          </a:prstGeom>
        </p:spPr>
      </p:pic>
    </p:spTree>
    <p:extLst>
      <p:ext uri="{BB962C8B-B14F-4D97-AF65-F5344CB8AC3E}">
        <p14:creationId xmlns:p14="http://schemas.microsoft.com/office/powerpoint/2010/main" val="852940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59D6C-4C7D-B555-1803-2E24B9BD076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9CB07-B827-F395-33F3-03D46698B035}"/>
              </a:ext>
            </a:extLst>
          </p:cNvPr>
          <p:cNvSpPr>
            <a:spLocks noGrp="1"/>
          </p:cNvSpPr>
          <p:nvPr>
            <p:ph idx="1"/>
          </p:nvPr>
        </p:nvSpPr>
        <p:spPr>
          <a:xfrm>
            <a:off x="702853" y="968829"/>
            <a:ext cx="10900568" cy="4931228"/>
          </a:xfrm>
        </p:spPr>
        <p:txBody>
          <a:bodyPr>
            <a:normAutofit/>
          </a:bodyPr>
          <a:lstStyle/>
          <a:p>
            <a:pPr marL="0" indent="0">
              <a:buNone/>
            </a:pPr>
            <a:r>
              <a:rPr lang="en-US" sz="3200" b="1" dirty="0"/>
              <a:t>Test the Solution:</a:t>
            </a:r>
          </a:p>
          <a:p>
            <a:pPr marL="0" indent="0">
              <a:buNone/>
            </a:pPr>
            <a:r>
              <a:rPr lang="en-IN" sz="2400" dirty="0"/>
              <a:t>For </a:t>
            </a:r>
            <a:r>
              <a:rPr lang="en-IN" sz="2400" b="1" dirty="0"/>
              <a:t>X = 3</a:t>
            </a:r>
            <a:r>
              <a:rPr lang="en-IN" sz="2400" dirty="0"/>
              <a:t>:</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a:t>👉 Close to actual value </a:t>
            </a:r>
            <a:r>
              <a:rPr lang="en-US" sz="2400" b="1"/>
              <a:t>₹4,30,000</a:t>
            </a:r>
            <a:endParaRPr lang="en-IN" sz="2400" b="1" dirty="0"/>
          </a:p>
        </p:txBody>
      </p:sp>
      <p:pic>
        <p:nvPicPr>
          <p:cNvPr id="4" name="Picture 3">
            <a:extLst>
              <a:ext uri="{FF2B5EF4-FFF2-40B4-BE49-F238E27FC236}">
                <a16:creationId xmlns:a16="http://schemas.microsoft.com/office/drawing/2014/main" id="{26613175-377E-F4AD-33A1-287B132F2D45}"/>
              </a:ext>
            </a:extLst>
          </p:cNvPr>
          <p:cNvPicPr>
            <a:picLocks noChangeAspect="1"/>
          </p:cNvPicPr>
          <p:nvPr/>
        </p:nvPicPr>
        <p:blipFill>
          <a:blip r:embed="rId2"/>
          <a:stretch>
            <a:fillRect/>
          </a:stretch>
        </p:blipFill>
        <p:spPr>
          <a:xfrm>
            <a:off x="2335791" y="2251723"/>
            <a:ext cx="7123809" cy="1495238"/>
          </a:xfrm>
          <a:prstGeom prst="rect">
            <a:avLst/>
          </a:prstGeom>
        </p:spPr>
      </p:pic>
    </p:spTree>
    <p:extLst>
      <p:ext uri="{BB962C8B-B14F-4D97-AF65-F5344CB8AC3E}">
        <p14:creationId xmlns:p14="http://schemas.microsoft.com/office/powerpoint/2010/main" val="28706490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726CB-F9D2-ADE6-8477-D43CB511B70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81625D-42B9-BDF2-451D-A018FA95AF9E}"/>
              </a:ext>
            </a:extLst>
          </p:cNvPr>
          <p:cNvSpPr>
            <a:spLocks noGrp="1"/>
          </p:cNvSpPr>
          <p:nvPr>
            <p:ph idx="1"/>
          </p:nvPr>
        </p:nvSpPr>
        <p:spPr>
          <a:xfrm>
            <a:off x="702853" y="1110343"/>
            <a:ext cx="10900568" cy="4789714"/>
          </a:xfrm>
        </p:spPr>
        <p:txBody>
          <a:bodyPr>
            <a:normAutofit/>
          </a:bodyPr>
          <a:lstStyle/>
          <a:p>
            <a:pPr marL="0" indent="0">
              <a:buNone/>
            </a:pPr>
            <a:r>
              <a:rPr lang="en-US" sz="3200" b="1" dirty="0">
                <a:solidFill>
                  <a:srgbClr val="002060"/>
                </a:solidFill>
              </a:rPr>
              <a:t>Model evaluation metrics:</a:t>
            </a:r>
          </a:p>
          <a:p>
            <a:pPr marL="457200" indent="-457200">
              <a:buFont typeface="+mj-lt"/>
              <a:buAutoNum type="arabicPeriod"/>
            </a:pPr>
            <a:r>
              <a:rPr lang="en-US" sz="2800" b="1" dirty="0">
                <a:solidFill>
                  <a:srgbClr val="C00000"/>
                </a:solidFill>
              </a:rPr>
              <a:t>MAE</a:t>
            </a:r>
            <a:r>
              <a:rPr lang="en-US" sz="2400" dirty="0"/>
              <a:t> (Mean Absolute Error)</a:t>
            </a:r>
          </a:p>
          <a:p>
            <a:pPr marL="457200" indent="-457200">
              <a:buFont typeface="+mj-lt"/>
              <a:buAutoNum type="arabicPeriod"/>
            </a:pPr>
            <a:r>
              <a:rPr lang="en-US" sz="2800" b="1" dirty="0">
                <a:solidFill>
                  <a:srgbClr val="C00000"/>
                </a:solidFill>
              </a:rPr>
              <a:t>MSE</a:t>
            </a:r>
            <a:r>
              <a:rPr lang="en-US" sz="2400" dirty="0"/>
              <a:t> (Mean Squared Error)</a:t>
            </a:r>
          </a:p>
          <a:p>
            <a:pPr marL="457200" indent="-457200">
              <a:buFont typeface="+mj-lt"/>
              <a:buAutoNum type="arabicPeriod"/>
            </a:pPr>
            <a:r>
              <a:rPr lang="en-US" sz="2800" b="1" dirty="0">
                <a:solidFill>
                  <a:srgbClr val="C00000"/>
                </a:solidFill>
              </a:rPr>
              <a:t>RMSE</a:t>
            </a:r>
            <a:r>
              <a:rPr lang="en-US" sz="2400" dirty="0"/>
              <a:t> (Root Mean Squared Error)</a:t>
            </a:r>
          </a:p>
          <a:p>
            <a:pPr marL="0" indent="0">
              <a:buNone/>
            </a:pPr>
            <a:endParaRPr lang="en-US" sz="2400" dirty="0"/>
          </a:p>
          <a:p>
            <a:pPr marL="0" indent="0">
              <a:buNone/>
            </a:pPr>
            <a:r>
              <a:rPr lang="en-US" sz="2400" dirty="0"/>
              <a:t>These are commonly used to </a:t>
            </a:r>
            <a:r>
              <a:rPr lang="en-US" sz="2400" b="1" dirty="0">
                <a:solidFill>
                  <a:srgbClr val="C00000"/>
                </a:solidFill>
              </a:rPr>
              <a:t>evaluate regression models</a:t>
            </a:r>
            <a:r>
              <a:rPr lang="en-US" sz="2400" dirty="0"/>
              <a:t>, where the goal is to predict </a:t>
            </a:r>
            <a:r>
              <a:rPr lang="en-US" sz="2400" b="1" dirty="0"/>
              <a:t>continuous values </a:t>
            </a:r>
            <a:r>
              <a:rPr lang="en-US" sz="2400" dirty="0"/>
              <a:t>(e.g., predicting house prices, temperatures, etc.).</a:t>
            </a:r>
          </a:p>
          <a:p>
            <a:pPr marL="0" indent="0">
              <a:buNone/>
            </a:pPr>
            <a:endParaRPr lang="en-US" sz="2400" dirty="0"/>
          </a:p>
          <a:p>
            <a:pPr marL="0" indent="0">
              <a:buNone/>
            </a:pPr>
            <a:endParaRPr lang="en-IN" sz="2400" dirty="0"/>
          </a:p>
        </p:txBody>
      </p:sp>
    </p:spTree>
    <p:extLst>
      <p:ext uri="{BB962C8B-B14F-4D97-AF65-F5344CB8AC3E}">
        <p14:creationId xmlns:p14="http://schemas.microsoft.com/office/powerpoint/2010/main" val="22476884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D8F00-09AD-8CA3-F1A7-043F39C42B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8DBAE5-4046-A0D2-843D-A347CF92A251}"/>
              </a:ext>
            </a:extLst>
          </p:cNvPr>
          <p:cNvSpPr>
            <a:spLocks noGrp="1"/>
          </p:cNvSpPr>
          <p:nvPr>
            <p:ph idx="1"/>
          </p:nvPr>
        </p:nvSpPr>
        <p:spPr>
          <a:xfrm>
            <a:off x="702853" y="468086"/>
            <a:ext cx="10900568" cy="5682343"/>
          </a:xfrm>
        </p:spPr>
        <p:txBody>
          <a:bodyPr>
            <a:normAutofit lnSpcReduction="10000"/>
          </a:bodyPr>
          <a:lstStyle/>
          <a:p>
            <a:pPr marL="457200" indent="-457200">
              <a:buAutoNum type="arabicPeriod"/>
            </a:pPr>
            <a:r>
              <a:rPr lang="en-US" sz="2800" b="1" dirty="0">
                <a:latin typeface="Gill Sans Nova (Headings)"/>
              </a:rPr>
              <a:t>MAE – Mean Absolute Error:</a:t>
            </a:r>
          </a:p>
          <a:p>
            <a:pPr marL="0" indent="0">
              <a:buNone/>
            </a:pPr>
            <a:r>
              <a:rPr lang="en-US" sz="2400" b="1" dirty="0"/>
              <a:t>Definition: </a:t>
            </a:r>
            <a:r>
              <a:rPr lang="en-US" sz="2400" dirty="0"/>
              <a:t>It is the </a:t>
            </a:r>
            <a:r>
              <a:rPr lang="en-US" sz="2400" b="1" dirty="0">
                <a:solidFill>
                  <a:srgbClr val="C00000"/>
                </a:solidFill>
              </a:rPr>
              <a:t>average</a:t>
            </a:r>
            <a:r>
              <a:rPr lang="en-US" sz="2400" dirty="0"/>
              <a:t> </a:t>
            </a:r>
            <a:r>
              <a:rPr lang="en-US" sz="2400" b="1" dirty="0">
                <a:solidFill>
                  <a:srgbClr val="C00000"/>
                </a:solidFill>
              </a:rPr>
              <a:t>of</a:t>
            </a:r>
            <a:r>
              <a:rPr lang="en-US" sz="2400" dirty="0"/>
              <a:t> the </a:t>
            </a:r>
            <a:r>
              <a:rPr lang="en-US" sz="2400" b="1" dirty="0"/>
              <a:t>absolute differences between </a:t>
            </a:r>
            <a:r>
              <a:rPr lang="en-US" sz="2400" b="1" dirty="0">
                <a:solidFill>
                  <a:srgbClr val="C00000"/>
                </a:solidFill>
              </a:rPr>
              <a:t>predicted</a:t>
            </a:r>
            <a:r>
              <a:rPr lang="en-US" sz="2400" dirty="0"/>
              <a:t> and </a:t>
            </a:r>
            <a:r>
              <a:rPr lang="en-US" sz="2400" b="1" dirty="0">
                <a:solidFill>
                  <a:srgbClr val="C00000"/>
                </a:solidFill>
              </a:rPr>
              <a:t>actual</a:t>
            </a:r>
            <a:r>
              <a:rPr lang="en-US" sz="2400" dirty="0"/>
              <a:t> </a:t>
            </a:r>
            <a:r>
              <a:rPr lang="en-US" sz="2400" b="1" dirty="0"/>
              <a:t>values</a:t>
            </a:r>
            <a:r>
              <a:rPr lang="en-US" sz="2400" dirty="0"/>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b="1" dirty="0" err="1"/>
              <a:t>yi</a:t>
            </a:r>
            <a:r>
              <a:rPr lang="en-US" sz="2400" b="1" dirty="0"/>
              <a:t> </a:t>
            </a:r>
            <a:r>
              <a:rPr lang="en-US" sz="2400" dirty="0"/>
              <a:t> = actual value</a:t>
            </a:r>
          </a:p>
          <a:p>
            <a:r>
              <a:rPr lang="en-US" sz="2400" b="1" dirty="0"/>
              <a:t>𝑦^𝑖  </a:t>
            </a:r>
            <a:r>
              <a:rPr lang="en-US" sz="2400" dirty="0"/>
              <a:t>= predicted value</a:t>
            </a:r>
          </a:p>
          <a:p>
            <a:r>
              <a:rPr lang="en-US" sz="2400" b="1" dirty="0"/>
              <a:t>n </a:t>
            </a:r>
            <a:r>
              <a:rPr lang="en-US" sz="2400" dirty="0"/>
              <a:t>= total number of predictions</a:t>
            </a:r>
          </a:p>
          <a:p>
            <a:r>
              <a:rPr lang="en-US" sz="2400" dirty="0"/>
              <a:t>🟢 Interpretable in the same unit as the target variable.</a:t>
            </a:r>
          </a:p>
          <a:p>
            <a:r>
              <a:rPr lang="en-US" sz="2400" b="1" dirty="0">
                <a:solidFill>
                  <a:srgbClr val="C00000"/>
                </a:solidFill>
              </a:rPr>
              <a:t>Absolute</a:t>
            </a:r>
            <a:r>
              <a:rPr lang="en-US" sz="2400" b="1" dirty="0"/>
              <a:t>: </a:t>
            </a:r>
            <a:r>
              <a:rPr lang="en-US" sz="2400" dirty="0"/>
              <a:t>Ignoring the sign of a number — whether it's positive or negative — and just taking the magnitude (size).</a:t>
            </a:r>
          </a:p>
          <a:p>
            <a:endParaRPr lang="en-US" sz="2400" dirty="0"/>
          </a:p>
          <a:p>
            <a:pPr marL="0" indent="0">
              <a:buNone/>
            </a:pPr>
            <a:endParaRPr lang="en-US" sz="2400" dirty="0"/>
          </a:p>
          <a:p>
            <a:pPr marL="0" indent="0">
              <a:buNone/>
            </a:pPr>
            <a:endParaRPr lang="en-IN" sz="2400" dirty="0"/>
          </a:p>
        </p:txBody>
      </p:sp>
      <p:pic>
        <p:nvPicPr>
          <p:cNvPr id="4" name="Picture 3">
            <a:extLst>
              <a:ext uri="{FF2B5EF4-FFF2-40B4-BE49-F238E27FC236}">
                <a16:creationId xmlns:a16="http://schemas.microsoft.com/office/drawing/2014/main" id="{867516CF-A94B-1071-B316-7D00F77856B4}"/>
              </a:ext>
            </a:extLst>
          </p:cNvPr>
          <p:cNvPicPr>
            <a:picLocks noChangeAspect="1"/>
          </p:cNvPicPr>
          <p:nvPr/>
        </p:nvPicPr>
        <p:blipFill>
          <a:blip r:embed="rId2"/>
          <a:stretch>
            <a:fillRect/>
          </a:stretch>
        </p:blipFill>
        <p:spPr>
          <a:xfrm>
            <a:off x="3065466" y="1549432"/>
            <a:ext cx="4358591" cy="1552996"/>
          </a:xfrm>
          <a:prstGeom prst="rect">
            <a:avLst/>
          </a:prstGeom>
        </p:spPr>
      </p:pic>
    </p:spTree>
    <p:extLst>
      <p:ext uri="{BB962C8B-B14F-4D97-AF65-F5344CB8AC3E}">
        <p14:creationId xmlns:p14="http://schemas.microsoft.com/office/powerpoint/2010/main" val="1449053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upervised Machine learning">
            <a:extLst>
              <a:ext uri="{FF2B5EF4-FFF2-40B4-BE49-F238E27FC236}">
                <a16:creationId xmlns:a16="http://schemas.microsoft.com/office/drawing/2014/main" id="{FA2FFC9D-0B97-B846-FD1B-70BC160C2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387" y="582650"/>
            <a:ext cx="11324689" cy="5662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4305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DEDC-DC00-CDE5-0661-B3CEBADE8E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5EB2F0-832D-08DE-AD08-EEC1A532AF39}"/>
              </a:ext>
            </a:extLst>
          </p:cNvPr>
          <p:cNvSpPr>
            <a:spLocks noGrp="1"/>
          </p:cNvSpPr>
          <p:nvPr>
            <p:ph idx="1"/>
          </p:nvPr>
        </p:nvSpPr>
        <p:spPr>
          <a:xfrm>
            <a:off x="702853" y="620486"/>
            <a:ext cx="10900568" cy="5529943"/>
          </a:xfrm>
        </p:spPr>
        <p:txBody>
          <a:bodyPr>
            <a:normAutofit/>
          </a:bodyPr>
          <a:lstStyle/>
          <a:p>
            <a:pPr marL="0" indent="0">
              <a:buNone/>
            </a:pPr>
            <a:r>
              <a:rPr lang="en-US" sz="2800" b="1" dirty="0">
                <a:latin typeface="Gill Sans Nova (Headings)"/>
              </a:rPr>
              <a:t>2. MSE – Mean Squared Error:</a:t>
            </a:r>
          </a:p>
          <a:p>
            <a:pPr marL="0" indent="0">
              <a:buNone/>
            </a:pPr>
            <a:r>
              <a:rPr lang="en-US" sz="2400" b="1" dirty="0"/>
              <a:t>Definition: </a:t>
            </a:r>
            <a:r>
              <a:rPr lang="en-US" sz="2400" dirty="0"/>
              <a:t>It is the </a:t>
            </a:r>
            <a:r>
              <a:rPr lang="en-US" sz="2400" b="1" dirty="0">
                <a:solidFill>
                  <a:srgbClr val="C00000"/>
                </a:solidFill>
              </a:rPr>
              <a:t>average of </a:t>
            </a:r>
            <a:r>
              <a:rPr lang="en-US" sz="2400" dirty="0"/>
              <a:t>the </a:t>
            </a:r>
            <a:r>
              <a:rPr lang="en-US" sz="2400" b="1" dirty="0"/>
              <a:t>squared differences between </a:t>
            </a:r>
            <a:r>
              <a:rPr lang="en-US" sz="2400" b="1" dirty="0">
                <a:solidFill>
                  <a:srgbClr val="C00000"/>
                </a:solidFill>
              </a:rPr>
              <a:t>predicted</a:t>
            </a:r>
            <a:r>
              <a:rPr lang="en-US" sz="2400" dirty="0"/>
              <a:t> and </a:t>
            </a:r>
            <a:r>
              <a:rPr lang="en-US" sz="2400" b="1" dirty="0">
                <a:solidFill>
                  <a:srgbClr val="C00000"/>
                </a:solidFill>
              </a:rPr>
              <a:t>actual</a:t>
            </a:r>
            <a:r>
              <a:rPr lang="en-US" sz="2400" dirty="0"/>
              <a:t> </a:t>
            </a:r>
            <a:r>
              <a:rPr lang="en-US" sz="2400" b="1" dirty="0"/>
              <a:t>values</a:t>
            </a:r>
            <a:r>
              <a:rPr lang="en-US" sz="2400" dirty="0"/>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Penalizes large errors more than MAE due to squaring.</a:t>
            </a:r>
          </a:p>
          <a:p>
            <a:r>
              <a:rPr lang="en-US" sz="2400" dirty="0"/>
              <a:t>When we say a metric </a:t>
            </a:r>
            <a:r>
              <a:rPr lang="en-US" sz="2400" b="1" dirty="0">
                <a:solidFill>
                  <a:srgbClr val="C00000"/>
                </a:solidFill>
              </a:rPr>
              <a:t>penalizes large errors</a:t>
            </a:r>
            <a:r>
              <a:rPr lang="en-US" sz="2400" dirty="0"/>
              <a:t>, it means:</a:t>
            </a:r>
          </a:p>
          <a:p>
            <a:pPr lvl="1"/>
            <a:r>
              <a:rPr lang="en-US" sz="2400" dirty="0"/>
              <a:t>The metric gives more "</a:t>
            </a:r>
            <a:r>
              <a:rPr lang="en-US" sz="2400" b="1" dirty="0">
                <a:solidFill>
                  <a:srgbClr val="002060"/>
                </a:solidFill>
              </a:rPr>
              <a:t>weight</a:t>
            </a:r>
            <a:r>
              <a:rPr lang="en-US" sz="2400" dirty="0"/>
              <a:t>" to </a:t>
            </a:r>
            <a:r>
              <a:rPr lang="en-US" sz="2400" b="1" dirty="0">
                <a:solidFill>
                  <a:srgbClr val="C00000"/>
                </a:solidFill>
              </a:rPr>
              <a:t>big errors </a:t>
            </a:r>
            <a:r>
              <a:rPr lang="en-US" sz="2400" dirty="0"/>
              <a:t>compared to </a:t>
            </a:r>
            <a:r>
              <a:rPr lang="en-US" sz="2400" b="1" dirty="0"/>
              <a:t>small ones</a:t>
            </a:r>
            <a:r>
              <a:rPr lang="en-US" sz="2400" dirty="0"/>
              <a:t>.</a:t>
            </a:r>
          </a:p>
          <a:p>
            <a:pPr lvl="1"/>
            <a:r>
              <a:rPr lang="en-US" sz="2400" dirty="0"/>
              <a:t>So, a </a:t>
            </a:r>
            <a:r>
              <a:rPr lang="en-US" sz="2400" b="1" dirty="0">
                <a:solidFill>
                  <a:srgbClr val="002060"/>
                </a:solidFill>
              </a:rPr>
              <a:t>bigger mistake affects the metric more strongly</a:t>
            </a:r>
            <a:r>
              <a:rPr lang="en-US" sz="2400" dirty="0"/>
              <a:t>—especially in MSE and RMSE, because they square the error.</a:t>
            </a:r>
          </a:p>
          <a:p>
            <a:pPr marL="0" indent="0">
              <a:buNone/>
            </a:pPr>
            <a:endParaRPr lang="en-IN" sz="2400" dirty="0"/>
          </a:p>
        </p:txBody>
      </p:sp>
      <p:pic>
        <p:nvPicPr>
          <p:cNvPr id="4" name="Picture 3">
            <a:extLst>
              <a:ext uri="{FF2B5EF4-FFF2-40B4-BE49-F238E27FC236}">
                <a16:creationId xmlns:a16="http://schemas.microsoft.com/office/drawing/2014/main" id="{3F1F5DB1-1EC3-2A95-9CD0-05809320A163}"/>
              </a:ext>
            </a:extLst>
          </p:cNvPr>
          <p:cNvPicPr>
            <a:picLocks noChangeAspect="1"/>
          </p:cNvPicPr>
          <p:nvPr/>
        </p:nvPicPr>
        <p:blipFill>
          <a:blip r:embed="rId2"/>
          <a:srcRect t="9994" b="3872"/>
          <a:stretch>
            <a:fillRect/>
          </a:stretch>
        </p:blipFill>
        <p:spPr>
          <a:xfrm>
            <a:off x="3334180" y="1921567"/>
            <a:ext cx="4525305" cy="1507433"/>
          </a:xfrm>
          <a:prstGeom prst="rect">
            <a:avLst/>
          </a:prstGeom>
        </p:spPr>
      </p:pic>
    </p:spTree>
    <p:extLst>
      <p:ext uri="{BB962C8B-B14F-4D97-AF65-F5344CB8AC3E}">
        <p14:creationId xmlns:p14="http://schemas.microsoft.com/office/powerpoint/2010/main" val="24823531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C5CC4-81FF-B44A-15B7-945D7DA669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66D6B9-CA59-FFA7-04AF-0C9C83515CDF}"/>
              </a:ext>
            </a:extLst>
          </p:cNvPr>
          <p:cNvSpPr>
            <a:spLocks noGrp="1"/>
          </p:cNvSpPr>
          <p:nvPr>
            <p:ph idx="1"/>
          </p:nvPr>
        </p:nvSpPr>
        <p:spPr>
          <a:xfrm>
            <a:off x="702853" y="620486"/>
            <a:ext cx="10900568" cy="5529943"/>
          </a:xfrm>
        </p:spPr>
        <p:txBody>
          <a:bodyPr>
            <a:normAutofit/>
          </a:bodyPr>
          <a:lstStyle/>
          <a:p>
            <a:pPr marL="0" indent="0">
              <a:buNone/>
            </a:pPr>
            <a:r>
              <a:rPr lang="en-US" sz="2400" b="1" dirty="0"/>
              <a:t>3. RMSE – Root Mean Squared Error:</a:t>
            </a:r>
          </a:p>
          <a:p>
            <a:pPr marL="0" indent="0">
              <a:buNone/>
            </a:pPr>
            <a:r>
              <a:rPr lang="en-US" sz="2400" b="1" dirty="0"/>
              <a:t>Definition: </a:t>
            </a:r>
            <a:r>
              <a:rPr lang="en-US" sz="2400" dirty="0"/>
              <a:t>It is the </a:t>
            </a:r>
            <a:r>
              <a:rPr lang="en-US" sz="2400" b="1" dirty="0">
                <a:solidFill>
                  <a:srgbClr val="C00000"/>
                </a:solidFill>
              </a:rPr>
              <a:t>square root of </a:t>
            </a:r>
            <a:r>
              <a:rPr lang="en-US" sz="2400" dirty="0"/>
              <a:t>the </a:t>
            </a:r>
            <a:r>
              <a:rPr lang="en-US" sz="2400" b="1" dirty="0">
                <a:solidFill>
                  <a:srgbClr val="002060"/>
                </a:solidFill>
              </a:rPr>
              <a:t>MSE</a:t>
            </a:r>
            <a:r>
              <a:rPr lang="en-US" sz="2400" dirty="0"/>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Same unit as target variable.</a:t>
            </a:r>
          </a:p>
          <a:p>
            <a:r>
              <a:rPr lang="en-US" sz="2400" b="1" dirty="0">
                <a:solidFill>
                  <a:srgbClr val="002060"/>
                </a:solidFill>
              </a:rPr>
              <a:t>Sensitive to large errors </a:t>
            </a:r>
            <a:r>
              <a:rPr lang="en-US" sz="2400" dirty="0"/>
              <a:t>(like MSE), but more interpretable.</a:t>
            </a:r>
            <a:endParaRPr lang="en-IN" sz="2400" dirty="0"/>
          </a:p>
        </p:txBody>
      </p:sp>
      <p:pic>
        <p:nvPicPr>
          <p:cNvPr id="4" name="Picture 3">
            <a:extLst>
              <a:ext uri="{FF2B5EF4-FFF2-40B4-BE49-F238E27FC236}">
                <a16:creationId xmlns:a16="http://schemas.microsoft.com/office/drawing/2014/main" id="{B3250C86-4BAD-1EB9-131B-FD0FCDA106C7}"/>
              </a:ext>
            </a:extLst>
          </p:cNvPr>
          <p:cNvPicPr>
            <a:picLocks noChangeAspect="1"/>
          </p:cNvPicPr>
          <p:nvPr/>
        </p:nvPicPr>
        <p:blipFill>
          <a:blip r:embed="rId2"/>
          <a:stretch>
            <a:fillRect/>
          </a:stretch>
        </p:blipFill>
        <p:spPr>
          <a:xfrm>
            <a:off x="1553152" y="1806549"/>
            <a:ext cx="6872391" cy="1622451"/>
          </a:xfrm>
          <a:prstGeom prst="rect">
            <a:avLst/>
          </a:prstGeom>
        </p:spPr>
      </p:pic>
    </p:spTree>
    <p:extLst>
      <p:ext uri="{BB962C8B-B14F-4D97-AF65-F5344CB8AC3E}">
        <p14:creationId xmlns:p14="http://schemas.microsoft.com/office/powerpoint/2010/main" val="3302275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191D2-C3D0-8562-E862-BB0926DC392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9C851C-5EB3-9701-7720-11D516990A30}"/>
              </a:ext>
            </a:extLst>
          </p:cNvPr>
          <p:cNvSpPr>
            <a:spLocks noGrp="1"/>
          </p:cNvSpPr>
          <p:nvPr>
            <p:ph idx="1"/>
          </p:nvPr>
        </p:nvSpPr>
        <p:spPr>
          <a:xfrm>
            <a:off x="702853" y="620486"/>
            <a:ext cx="10900568" cy="5529943"/>
          </a:xfrm>
        </p:spPr>
        <p:txBody>
          <a:bodyPr>
            <a:normAutofit/>
          </a:bodyPr>
          <a:lstStyle/>
          <a:p>
            <a:pPr marL="0" indent="0">
              <a:buNone/>
            </a:pPr>
            <a:r>
              <a:rPr lang="en-IN" sz="2400" b="1" dirty="0"/>
              <a:t>Example:</a:t>
            </a:r>
          </a:p>
          <a:p>
            <a:pPr marL="0" indent="0">
              <a:buNone/>
            </a:pPr>
            <a:r>
              <a:rPr lang="en-US" sz="2400" dirty="0"/>
              <a:t>Suppose you have a </a:t>
            </a:r>
            <a:r>
              <a:rPr lang="en-US" sz="2400" b="1" dirty="0">
                <a:solidFill>
                  <a:srgbClr val="002060"/>
                </a:solidFill>
              </a:rPr>
              <a:t>regression model </a:t>
            </a:r>
            <a:r>
              <a:rPr lang="en-US" sz="2400" b="1" dirty="0">
                <a:solidFill>
                  <a:srgbClr val="C00000"/>
                </a:solidFill>
              </a:rPr>
              <a:t>predicting house prices</a:t>
            </a:r>
            <a:r>
              <a:rPr lang="en-US" sz="2400" dirty="0"/>
              <a:t>. You test it on </a:t>
            </a:r>
            <a:r>
              <a:rPr lang="en-US" sz="2400" b="1" dirty="0"/>
              <a:t>4 houses</a:t>
            </a:r>
            <a:r>
              <a:rPr lang="en-US" sz="2400" dirty="0"/>
              <a:t>.</a:t>
            </a:r>
            <a:endParaRPr lang="en-IN" sz="2400" dirty="0"/>
          </a:p>
        </p:txBody>
      </p:sp>
      <p:graphicFrame>
        <p:nvGraphicFramePr>
          <p:cNvPr id="2" name="Table 1">
            <a:extLst>
              <a:ext uri="{FF2B5EF4-FFF2-40B4-BE49-F238E27FC236}">
                <a16:creationId xmlns:a16="http://schemas.microsoft.com/office/drawing/2014/main" id="{FA47040B-4834-1213-FD94-69130F5A688B}"/>
              </a:ext>
            </a:extLst>
          </p:cNvPr>
          <p:cNvGraphicFramePr>
            <a:graphicFrameLocks noGrp="1"/>
          </p:cNvGraphicFramePr>
          <p:nvPr>
            <p:extLst>
              <p:ext uri="{D42A27DB-BD31-4B8C-83A1-F6EECF244321}">
                <p14:modId xmlns:p14="http://schemas.microsoft.com/office/powerpoint/2010/main" val="205455068"/>
              </p:ext>
            </p:extLst>
          </p:nvPr>
        </p:nvGraphicFramePr>
        <p:xfrm>
          <a:off x="1263331" y="1804737"/>
          <a:ext cx="8522925" cy="3017632"/>
        </p:xfrm>
        <a:graphic>
          <a:graphicData uri="http://schemas.openxmlformats.org/drawingml/2006/table">
            <a:tbl>
              <a:tblPr firstRow="1" firstCol="1" bandRow="1">
                <a:tableStyleId>{5C22544A-7EE6-4342-B048-85BDC9FD1C3A}</a:tableStyleId>
              </a:tblPr>
              <a:tblGrid>
                <a:gridCol w="2840660">
                  <a:extLst>
                    <a:ext uri="{9D8B030D-6E8A-4147-A177-3AD203B41FA5}">
                      <a16:colId xmlns:a16="http://schemas.microsoft.com/office/drawing/2014/main" val="2442711809"/>
                    </a:ext>
                  </a:extLst>
                </a:gridCol>
                <a:gridCol w="2840660">
                  <a:extLst>
                    <a:ext uri="{9D8B030D-6E8A-4147-A177-3AD203B41FA5}">
                      <a16:colId xmlns:a16="http://schemas.microsoft.com/office/drawing/2014/main" val="3669075169"/>
                    </a:ext>
                  </a:extLst>
                </a:gridCol>
                <a:gridCol w="2841605">
                  <a:extLst>
                    <a:ext uri="{9D8B030D-6E8A-4147-A177-3AD203B41FA5}">
                      <a16:colId xmlns:a16="http://schemas.microsoft.com/office/drawing/2014/main" val="1343564795"/>
                    </a:ext>
                  </a:extLst>
                </a:gridCol>
              </a:tblGrid>
              <a:tr h="926312">
                <a:tc>
                  <a:txBody>
                    <a:bodyPr/>
                    <a:lstStyle/>
                    <a:p>
                      <a:pPr>
                        <a:lnSpc>
                          <a:spcPct val="107000"/>
                        </a:lnSpc>
                        <a:spcAft>
                          <a:spcPts val="800"/>
                        </a:spcAft>
                        <a:buNone/>
                      </a:pPr>
                      <a:r>
                        <a:rPr lang="en-IN" sz="2400" kern="100" dirty="0">
                          <a:effectLst/>
                        </a:rPr>
                        <a:t>House</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Actual Price (y)</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Predicted Price (ŷ)</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912292782"/>
                  </a:ext>
                </a:extLst>
              </a:tr>
              <a:tr h="522830">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110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530252619"/>
                  </a:ext>
                </a:extLst>
              </a:tr>
              <a:tr h="522830">
                <a:tc>
                  <a:txBody>
                    <a:bodyPr/>
                    <a:lstStyle/>
                    <a:p>
                      <a:pPr>
                        <a:lnSpc>
                          <a:spcPct val="107000"/>
                        </a:lnSpc>
                        <a:spcAft>
                          <a:spcPts val="800"/>
                        </a:spcAft>
                        <a:buNone/>
                      </a:pPr>
                      <a:r>
                        <a:rPr lang="en-IN" sz="2400" kern="100">
                          <a:effectLst/>
                        </a:rPr>
                        <a:t>2</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200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190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107540552"/>
                  </a:ext>
                </a:extLst>
              </a:tr>
              <a:tr h="522830">
                <a:tc>
                  <a:txBody>
                    <a:bodyPr/>
                    <a:lstStyle/>
                    <a:p>
                      <a:pPr>
                        <a:lnSpc>
                          <a:spcPct val="107000"/>
                        </a:lnSpc>
                        <a:spcAft>
                          <a:spcPts val="800"/>
                        </a:spcAft>
                        <a:buNone/>
                      </a:pPr>
                      <a:r>
                        <a:rPr lang="en-IN" sz="2400" kern="100">
                          <a:effectLst/>
                        </a:rPr>
                        <a:t>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310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40435677"/>
                  </a:ext>
                </a:extLst>
              </a:tr>
              <a:tr h="522830">
                <a:tc>
                  <a:txBody>
                    <a:bodyPr/>
                    <a:lstStyle/>
                    <a:p>
                      <a:pPr>
                        <a:lnSpc>
                          <a:spcPct val="107000"/>
                        </a:lnSpc>
                        <a:spcAft>
                          <a:spcPts val="800"/>
                        </a:spcAft>
                        <a:buNone/>
                      </a:pPr>
                      <a:r>
                        <a:rPr lang="en-IN" sz="2400" kern="100">
                          <a:effectLst/>
                        </a:rPr>
                        <a:t>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390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522232238"/>
                  </a:ext>
                </a:extLst>
              </a:tr>
            </a:tbl>
          </a:graphicData>
        </a:graphic>
      </p:graphicFrame>
    </p:spTree>
    <p:extLst>
      <p:ext uri="{BB962C8B-B14F-4D97-AF65-F5344CB8AC3E}">
        <p14:creationId xmlns:p14="http://schemas.microsoft.com/office/powerpoint/2010/main" val="3913889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E9A00-C230-14ED-C976-628A7868DF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5FCEBF-57F9-A952-726A-41E7D95EF171}"/>
              </a:ext>
            </a:extLst>
          </p:cNvPr>
          <p:cNvSpPr>
            <a:spLocks noGrp="1"/>
          </p:cNvSpPr>
          <p:nvPr>
            <p:ph idx="1"/>
          </p:nvPr>
        </p:nvSpPr>
        <p:spPr>
          <a:xfrm>
            <a:off x="702853" y="620486"/>
            <a:ext cx="10900568" cy="5529943"/>
          </a:xfrm>
        </p:spPr>
        <p:txBody>
          <a:bodyPr>
            <a:normAutofit/>
          </a:bodyPr>
          <a:lstStyle/>
          <a:p>
            <a:pPr marL="0" indent="0">
              <a:buNone/>
            </a:pPr>
            <a:r>
              <a:rPr lang="en-IN" sz="2400" b="1" dirty="0"/>
              <a:t>➤ Step 1: Calculate Errors</a:t>
            </a:r>
          </a:p>
          <a:p>
            <a:pPr marL="0" indent="0">
              <a:buNone/>
            </a:pPr>
            <a:endParaRPr lang="en-IN" sz="2400" b="1" dirty="0"/>
          </a:p>
        </p:txBody>
      </p:sp>
      <p:graphicFrame>
        <p:nvGraphicFramePr>
          <p:cNvPr id="4" name="Table 3">
            <a:extLst>
              <a:ext uri="{FF2B5EF4-FFF2-40B4-BE49-F238E27FC236}">
                <a16:creationId xmlns:a16="http://schemas.microsoft.com/office/drawing/2014/main" id="{E69322A6-4FED-20C1-2B45-F16D12295B53}"/>
              </a:ext>
            </a:extLst>
          </p:cNvPr>
          <p:cNvGraphicFramePr>
            <a:graphicFrameLocks noGrp="1"/>
          </p:cNvGraphicFramePr>
          <p:nvPr>
            <p:extLst>
              <p:ext uri="{D42A27DB-BD31-4B8C-83A1-F6EECF244321}">
                <p14:modId xmlns:p14="http://schemas.microsoft.com/office/powerpoint/2010/main" val="2760330431"/>
              </p:ext>
            </p:extLst>
          </p:nvPr>
        </p:nvGraphicFramePr>
        <p:xfrm>
          <a:off x="1188039" y="1420110"/>
          <a:ext cx="7836218" cy="2662035"/>
        </p:xfrm>
        <a:graphic>
          <a:graphicData uri="http://schemas.openxmlformats.org/drawingml/2006/table">
            <a:tbl>
              <a:tblPr firstRow="1" firstCol="1" bandRow="1">
                <a:tableStyleId>{5C22544A-7EE6-4342-B048-85BDC9FD1C3A}</a:tableStyleId>
              </a:tblPr>
              <a:tblGrid>
                <a:gridCol w="1254631">
                  <a:extLst>
                    <a:ext uri="{9D8B030D-6E8A-4147-A177-3AD203B41FA5}">
                      <a16:colId xmlns:a16="http://schemas.microsoft.com/office/drawing/2014/main" val="3510391234"/>
                    </a:ext>
                  </a:extLst>
                </a:gridCol>
                <a:gridCol w="2279247">
                  <a:extLst>
                    <a:ext uri="{9D8B030D-6E8A-4147-A177-3AD203B41FA5}">
                      <a16:colId xmlns:a16="http://schemas.microsoft.com/office/drawing/2014/main" val="565742446"/>
                    </a:ext>
                  </a:extLst>
                </a:gridCol>
                <a:gridCol w="2339365">
                  <a:extLst>
                    <a:ext uri="{9D8B030D-6E8A-4147-A177-3AD203B41FA5}">
                      <a16:colId xmlns:a16="http://schemas.microsoft.com/office/drawing/2014/main" val="1449065200"/>
                    </a:ext>
                  </a:extLst>
                </a:gridCol>
                <a:gridCol w="1962975">
                  <a:extLst>
                    <a:ext uri="{9D8B030D-6E8A-4147-A177-3AD203B41FA5}">
                      <a16:colId xmlns:a16="http://schemas.microsoft.com/office/drawing/2014/main" val="2777465300"/>
                    </a:ext>
                  </a:extLst>
                </a:gridCol>
              </a:tblGrid>
              <a:tr h="532407">
                <a:tc>
                  <a:txBody>
                    <a:bodyPr/>
                    <a:lstStyle/>
                    <a:p>
                      <a:pPr>
                        <a:lnSpc>
                          <a:spcPct val="107000"/>
                        </a:lnSpc>
                        <a:spcAft>
                          <a:spcPts val="800"/>
                        </a:spcAft>
                        <a:buNone/>
                      </a:pPr>
                      <a:r>
                        <a:rPr lang="en-IN" sz="2400" kern="100">
                          <a:effectLst/>
                        </a:rPr>
                        <a:t>House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a:effectLst/>
                        </a:rPr>
                        <a:t>Error = y - ŷ</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a:effectLst/>
                        </a:rPr>
                        <a:t>|Absolute Error|</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a:effectLst/>
                        </a:rPr>
                        <a:t>Squared Error</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extLst>
                  <a:ext uri="{0D108BD9-81ED-4DB2-BD59-A6C34878D82A}">
                    <a16:rowId xmlns:a16="http://schemas.microsoft.com/office/drawing/2014/main" val="2580039456"/>
                  </a:ext>
                </a:extLst>
              </a:tr>
              <a:tr h="532407">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dirty="0">
                          <a:effectLst/>
                        </a:rPr>
                        <a:t>100 - 110</a:t>
                      </a:r>
                      <a:r>
                        <a:rPr lang="en-US" sz="2400" kern="100" dirty="0">
                          <a:effectLst/>
                        </a:rPr>
                        <a:t> = -10 </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dirty="0">
                          <a:effectLst/>
                        </a:rPr>
                        <a:t> </a:t>
                      </a:r>
                      <a:r>
                        <a:rPr lang="en-US" sz="2400" kern="100" dirty="0">
                          <a:effectLst/>
                        </a:rPr>
                        <a:t>10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a:effectLst/>
                        </a:rPr>
                        <a:t> </a:t>
                      </a:r>
                      <a:r>
                        <a:rPr lang="en-US" sz="2400" kern="100">
                          <a:effectLst/>
                        </a:rPr>
                        <a:t>100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extLst>
                  <a:ext uri="{0D108BD9-81ED-4DB2-BD59-A6C34878D82A}">
                    <a16:rowId xmlns:a16="http://schemas.microsoft.com/office/drawing/2014/main" val="1032429444"/>
                  </a:ext>
                </a:extLst>
              </a:tr>
              <a:tr h="532407">
                <a:tc>
                  <a:txBody>
                    <a:bodyPr/>
                    <a:lstStyle/>
                    <a:p>
                      <a:pPr>
                        <a:lnSpc>
                          <a:spcPct val="107000"/>
                        </a:lnSpc>
                        <a:spcAft>
                          <a:spcPts val="800"/>
                        </a:spcAft>
                        <a:buNone/>
                      </a:pPr>
                      <a:r>
                        <a:rPr lang="en-IN" sz="2400" kern="100">
                          <a:effectLst/>
                        </a:rPr>
                        <a:t>2</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dirty="0">
                          <a:effectLst/>
                        </a:rPr>
                        <a:t>200 -190 = 10   </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a:effectLst/>
                        </a:rPr>
                        <a:t> </a:t>
                      </a:r>
                      <a:r>
                        <a:rPr lang="en-US" sz="2400" kern="100">
                          <a:effectLst/>
                        </a:rPr>
                        <a:t>10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a:effectLst/>
                        </a:rPr>
                        <a:t> </a:t>
                      </a:r>
                      <a:r>
                        <a:rPr lang="en-US" sz="2400" kern="100">
                          <a:effectLst/>
                        </a:rPr>
                        <a:t>100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extLst>
                  <a:ext uri="{0D108BD9-81ED-4DB2-BD59-A6C34878D82A}">
                    <a16:rowId xmlns:a16="http://schemas.microsoft.com/office/drawing/2014/main" val="1878803635"/>
                  </a:ext>
                </a:extLst>
              </a:tr>
              <a:tr h="532407">
                <a:tc>
                  <a:txBody>
                    <a:bodyPr/>
                    <a:lstStyle/>
                    <a:p>
                      <a:pPr>
                        <a:lnSpc>
                          <a:spcPct val="107000"/>
                        </a:lnSpc>
                        <a:spcAft>
                          <a:spcPts val="800"/>
                        </a:spcAft>
                        <a:buNone/>
                      </a:pPr>
                      <a:r>
                        <a:rPr lang="en-IN" sz="2400" kern="100">
                          <a:effectLst/>
                        </a:rPr>
                        <a:t>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a:effectLst/>
                        </a:rPr>
                        <a:t>300 - 310</a:t>
                      </a:r>
                      <a:r>
                        <a:rPr lang="en-US" sz="2400" kern="100">
                          <a:effectLst/>
                        </a:rPr>
                        <a:t> = -10 </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dirty="0">
                          <a:effectLst/>
                        </a:rPr>
                        <a:t> </a:t>
                      </a:r>
                      <a:r>
                        <a:rPr lang="en-US" sz="2400" kern="100" dirty="0">
                          <a:effectLst/>
                        </a:rPr>
                        <a:t>10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a:effectLst/>
                        </a:rPr>
                        <a:t> </a:t>
                      </a:r>
                      <a:r>
                        <a:rPr lang="en-US" sz="2400" kern="100">
                          <a:effectLst/>
                        </a:rPr>
                        <a:t>100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extLst>
                  <a:ext uri="{0D108BD9-81ED-4DB2-BD59-A6C34878D82A}">
                    <a16:rowId xmlns:a16="http://schemas.microsoft.com/office/drawing/2014/main" val="281859781"/>
                  </a:ext>
                </a:extLst>
              </a:tr>
              <a:tr h="532407">
                <a:tc>
                  <a:txBody>
                    <a:bodyPr/>
                    <a:lstStyle/>
                    <a:p>
                      <a:pPr>
                        <a:lnSpc>
                          <a:spcPct val="107000"/>
                        </a:lnSpc>
                        <a:spcAft>
                          <a:spcPts val="800"/>
                        </a:spcAft>
                        <a:buNone/>
                      </a:pPr>
                      <a:r>
                        <a:rPr lang="en-IN" sz="2400" kern="100">
                          <a:effectLst/>
                        </a:rPr>
                        <a:t>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a:effectLst/>
                        </a:rPr>
                        <a:t>400 - 390</a:t>
                      </a:r>
                      <a:r>
                        <a:rPr lang="en-US" sz="2400" kern="100">
                          <a:effectLst/>
                        </a:rPr>
                        <a:t> = 10 </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a:effectLst/>
                        </a:rPr>
                        <a:t> </a:t>
                      </a:r>
                      <a:r>
                        <a:rPr lang="en-US" sz="2400" kern="100">
                          <a:effectLst/>
                        </a:rPr>
                        <a:t>10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dirty="0">
                          <a:effectLst/>
                        </a:rPr>
                        <a:t> </a:t>
                      </a:r>
                      <a:r>
                        <a:rPr lang="en-US" sz="2400" kern="100" dirty="0">
                          <a:effectLst/>
                        </a:rPr>
                        <a:t>100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extLst>
                  <a:ext uri="{0D108BD9-81ED-4DB2-BD59-A6C34878D82A}">
                    <a16:rowId xmlns:a16="http://schemas.microsoft.com/office/drawing/2014/main" val="2766567384"/>
                  </a:ext>
                </a:extLst>
              </a:tr>
            </a:tbl>
          </a:graphicData>
        </a:graphic>
      </p:graphicFrame>
    </p:spTree>
    <p:extLst>
      <p:ext uri="{BB962C8B-B14F-4D97-AF65-F5344CB8AC3E}">
        <p14:creationId xmlns:p14="http://schemas.microsoft.com/office/powerpoint/2010/main" val="23501486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F20CD-D799-3671-2614-43A218F7CEE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B948C9-ECD8-4453-B54B-75BB86424B1A}"/>
              </a:ext>
            </a:extLst>
          </p:cNvPr>
          <p:cNvSpPr>
            <a:spLocks noGrp="1"/>
          </p:cNvSpPr>
          <p:nvPr>
            <p:ph idx="1"/>
          </p:nvPr>
        </p:nvSpPr>
        <p:spPr>
          <a:xfrm>
            <a:off x="702853" y="620486"/>
            <a:ext cx="10900568" cy="5529943"/>
          </a:xfrm>
        </p:spPr>
        <p:txBody>
          <a:bodyPr>
            <a:normAutofit/>
          </a:bodyPr>
          <a:lstStyle/>
          <a:p>
            <a:pPr marL="0" indent="0">
              <a:buNone/>
            </a:pPr>
            <a:r>
              <a:rPr lang="en-IN" sz="2800" b="1" dirty="0">
                <a:solidFill>
                  <a:srgbClr val="002060"/>
                </a:solidFill>
              </a:rPr>
              <a:t>➤ Step 2: Calculate Metrics:</a:t>
            </a:r>
          </a:p>
          <a:p>
            <a:pPr marL="457200" indent="-457200">
              <a:buFont typeface="+mj-lt"/>
              <a:buAutoNum type="arabicPeriod"/>
            </a:pPr>
            <a:r>
              <a:rPr lang="en-IN" sz="2400" b="1" dirty="0"/>
              <a:t>MAE</a:t>
            </a:r>
            <a:r>
              <a:rPr lang="en-IN" sz="2400" dirty="0"/>
              <a:t> = (10 + 10 + 10 + 10) / 4 = </a:t>
            </a:r>
            <a:r>
              <a:rPr lang="en-IN" sz="2400" b="1" dirty="0">
                <a:solidFill>
                  <a:srgbClr val="002060"/>
                </a:solidFill>
              </a:rPr>
              <a:t>10</a:t>
            </a:r>
          </a:p>
          <a:p>
            <a:pPr marL="457200" indent="-457200">
              <a:buFont typeface="+mj-lt"/>
              <a:buAutoNum type="arabicPeriod"/>
            </a:pPr>
            <a:endParaRPr lang="en-IN" sz="2400" dirty="0"/>
          </a:p>
          <a:p>
            <a:pPr marL="457200" indent="-457200">
              <a:buFont typeface="+mj-lt"/>
              <a:buAutoNum type="arabicPeriod"/>
            </a:pPr>
            <a:r>
              <a:rPr lang="en-IN" sz="2400" b="1" dirty="0"/>
              <a:t>MSE</a:t>
            </a:r>
            <a:r>
              <a:rPr lang="en-IN" sz="2400" dirty="0"/>
              <a:t> = (100 + 100 + 100 + 100) / 4 = </a:t>
            </a:r>
            <a:r>
              <a:rPr lang="en-IN" sz="2400" b="1" dirty="0">
                <a:solidFill>
                  <a:srgbClr val="002060"/>
                </a:solidFill>
              </a:rPr>
              <a:t>100</a:t>
            </a:r>
          </a:p>
          <a:p>
            <a:pPr marL="457200" indent="-457200">
              <a:buFont typeface="+mj-lt"/>
              <a:buAutoNum type="arabicPeriod"/>
            </a:pPr>
            <a:endParaRPr lang="en-IN" sz="2400" dirty="0"/>
          </a:p>
          <a:p>
            <a:pPr marL="457200" indent="-457200">
              <a:buFont typeface="+mj-lt"/>
              <a:buAutoNum type="arabicPeriod"/>
            </a:pPr>
            <a:r>
              <a:rPr lang="en-IN" sz="2400" b="1" dirty="0"/>
              <a:t>RMSE</a:t>
            </a:r>
            <a:r>
              <a:rPr lang="en-IN" sz="2400" dirty="0"/>
              <a:t> = √100 = </a:t>
            </a:r>
            <a:r>
              <a:rPr lang="en-IN" sz="2400" b="1" dirty="0">
                <a:solidFill>
                  <a:srgbClr val="002060"/>
                </a:solidFill>
              </a:rPr>
              <a:t>10</a:t>
            </a:r>
          </a:p>
          <a:p>
            <a:pPr marL="0" indent="0">
              <a:buNone/>
            </a:pPr>
            <a:endParaRPr lang="en-IN" sz="2400" dirty="0"/>
          </a:p>
          <a:p>
            <a:pPr marL="0" indent="0">
              <a:buNone/>
            </a:pPr>
            <a:r>
              <a:rPr lang="en-IN" sz="2800" b="1" dirty="0">
                <a:solidFill>
                  <a:srgbClr val="002060"/>
                </a:solidFill>
              </a:rPr>
              <a:t>➤ Step 2: Conclusion</a:t>
            </a:r>
            <a:r>
              <a:rPr lang="en-IN" sz="2800" dirty="0"/>
              <a:t>:</a:t>
            </a:r>
          </a:p>
          <a:p>
            <a:r>
              <a:rPr lang="en-US" sz="2400" dirty="0"/>
              <a:t>Each predicted price is about ₹10 </a:t>
            </a:r>
            <a:r>
              <a:rPr lang="en-US" sz="2400" b="1" dirty="0"/>
              <a:t>higher or lower</a:t>
            </a:r>
            <a:r>
              <a:rPr lang="en-US" sz="2400" dirty="0"/>
              <a:t> than the actual price — on average.</a:t>
            </a:r>
          </a:p>
          <a:p>
            <a:r>
              <a:rPr lang="en-US" sz="2400" dirty="0"/>
              <a:t>That </a:t>
            </a:r>
            <a:r>
              <a:rPr lang="en-US" sz="2400" b="1" dirty="0"/>
              <a:t>10</a:t>
            </a:r>
            <a:r>
              <a:rPr lang="en-US" sz="2400" dirty="0"/>
              <a:t> tells you how "</a:t>
            </a:r>
            <a:r>
              <a:rPr lang="en-US" sz="2400" b="1" dirty="0">
                <a:solidFill>
                  <a:srgbClr val="C00000"/>
                </a:solidFill>
              </a:rPr>
              <a:t>far off</a:t>
            </a:r>
            <a:r>
              <a:rPr lang="en-US" sz="2400" dirty="0"/>
              <a:t>" your </a:t>
            </a:r>
            <a:r>
              <a:rPr lang="en-US" sz="2400" b="1" dirty="0"/>
              <a:t>predictions are </a:t>
            </a:r>
            <a:r>
              <a:rPr lang="en-US" sz="2400" dirty="0"/>
              <a:t>— on average.</a:t>
            </a:r>
          </a:p>
          <a:p>
            <a:r>
              <a:rPr lang="en-US" sz="2400" b="1" dirty="0">
                <a:solidFill>
                  <a:srgbClr val="002060"/>
                </a:solidFill>
              </a:rPr>
              <a:t>Smaller the number </a:t>
            </a:r>
            <a:r>
              <a:rPr lang="en-US" sz="2400" dirty="0"/>
              <a:t>→ </a:t>
            </a:r>
            <a:r>
              <a:rPr lang="en-US" sz="2400" b="1" dirty="0">
                <a:solidFill>
                  <a:srgbClr val="C00000"/>
                </a:solidFill>
              </a:rPr>
              <a:t>better your model</a:t>
            </a:r>
            <a:r>
              <a:rPr lang="en-US" sz="2400" dirty="0"/>
              <a:t>.</a:t>
            </a:r>
            <a:endParaRPr lang="en-IN" sz="2400" dirty="0"/>
          </a:p>
        </p:txBody>
      </p:sp>
    </p:spTree>
    <p:extLst>
      <p:ext uri="{BB962C8B-B14F-4D97-AF65-F5344CB8AC3E}">
        <p14:creationId xmlns:p14="http://schemas.microsoft.com/office/powerpoint/2010/main" val="15667397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14C98-553B-ACD8-6EBA-27E1F68FB1C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52ED71-A369-22AA-94B2-BEE9DDC2CA05}"/>
              </a:ext>
            </a:extLst>
          </p:cNvPr>
          <p:cNvSpPr>
            <a:spLocks noGrp="1"/>
          </p:cNvSpPr>
          <p:nvPr>
            <p:ph idx="1"/>
          </p:nvPr>
        </p:nvSpPr>
        <p:spPr>
          <a:xfrm>
            <a:off x="702853" y="979714"/>
            <a:ext cx="10900568" cy="5170715"/>
          </a:xfrm>
        </p:spPr>
        <p:txBody>
          <a:bodyPr>
            <a:normAutofit/>
          </a:bodyPr>
          <a:lstStyle/>
          <a:p>
            <a:pPr marL="0" indent="0">
              <a:buNone/>
            </a:pPr>
            <a:r>
              <a:rPr lang="en-US" sz="2800" b="1" dirty="0"/>
              <a:t>🧠 Which one to use?</a:t>
            </a:r>
          </a:p>
          <a:p>
            <a:r>
              <a:rPr lang="en-US" sz="2800" dirty="0"/>
              <a:t>Use </a:t>
            </a:r>
            <a:r>
              <a:rPr lang="en-US" sz="2800" b="1" dirty="0">
                <a:solidFill>
                  <a:srgbClr val="002060"/>
                </a:solidFill>
              </a:rPr>
              <a:t>MAE</a:t>
            </a:r>
            <a:r>
              <a:rPr lang="en-US" sz="2800" dirty="0"/>
              <a:t> when all errors should contribute equally.</a:t>
            </a:r>
          </a:p>
          <a:p>
            <a:r>
              <a:rPr lang="en-US" sz="2800" dirty="0"/>
              <a:t>Use </a:t>
            </a:r>
            <a:r>
              <a:rPr lang="en-US" sz="2800" b="1" dirty="0">
                <a:solidFill>
                  <a:srgbClr val="002060"/>
                </a:solidFill>
              </a:rPr>
              <a:t>MSE</a:t>
            </a:r>
            <a:r>
              <a:rPr lang="en-US" sz="2800" dirty="0"/>
              <a:t> or </a:t>
            </a:r>
            <a:r>
              <a:rPr lang="en-US" sz="2800" b="1" dirty="0">
                <a:solidFill>
                  <a:srgbClr val="002060"/>
                </a:solidFill>
              </a:rPr>
              <a:t>RMSE </a:t>
            </a:r>
            <a:r>
              <a:rPr lang="en-US" sz="2800" dirty="0"/>
              <a:t>when large errors should be penalized more.</a:t>
            </a:r>
          </a:p>
          <a:p>
            <a:r>
              <a:rPr lang="en-US" sz="2800" b="1" dirty="0">
                <a:solidFill>
                  <a:srgbClr val="002060"/>
                </a:solidFill>
              </a:rPr>
              <a:t>RMSE</a:t>
            </a:r>
            <a:r>
              <a:rPr lang="en-US" sz="2800" dirty="0"/>
              <a:t> is often preferred in practice due to being in the same unit as the original variable.</a:t>
            </a:r>
            <a:endParaRPr lang="en-IN" sz="2800" dirty="0"/>
          </a:p>
          <a:p>
            <a:pPr marL="0" indent="0">
              <a:buNone/>
            </a:pPr>
            <a:endParaRPr lang="en-IN" sz="2800" dirty="0"/>
          </a:p>
        </p:txBody>
      </p:sp>
    </p:spTree>
    <p:extLst>
      <p:ext uri="{BB962C8B-B14F-4D97-AF65-F5344CB8AC3E}">
        <p14:creationId xmlns:p14="http://schemas.microsoft.com/office/powerpoint/2010/main" val="38230685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BF6FA0-93EC-2507-B595-6E28D4AE57FB}"/>
              </a:ext>
            </a:extLst>
          </p:cNvPr>
          <p:cNvSpPr txBox="1"/>
          <p:nvPr/>
        </p:nvSpPr>
        <p:spPr>
          <a:xfrm>
            <a:off x="625151" y="737118"/>
            <a:ext cx="10851502" cy="5940088"/>
          </a:xfrm>
          <a:prstGeom prst="rect">
            <a:avLst/>
          </a:prstGeom>
          <a:noFill/>
        </p:spPr>
        <p:txBody>
          <a:bodyPr wrap="square">
            <a:spAutoFit/>
          </a:bodyPr>
          <a:lstStyle/>
          <a:p>
            <a:r>
              <a:rPr lang="en-US" sz="2800" b="1" i="0" dirty="0">
                <a:solidFill>
                  <a:srgbClr val="374151"/>
                </a:solidFill>
                <a:effectLst/>
                <a:latin typeface="Söhne"/>
              </a:rPr>
              <a:t>2. Classification:</a:t>
            </a:r>
          </a:p>
          <a:p>
            <a:r>
              <a:rPr lang="en-US" sz="2200" b="0" i="0" dirty="0">
                <a:solidFill>
                  <a:srgbClr val="374151"/>
                </a:solidFill>
                <a:effectLst/>
                <a:latin typeface="Söhne"/>
              </a:rPr>
              <a:t>	Classification is a type of supervised machine learning task where the goal is to </a:t>
            </a:r>
            <a:r>
              <a:rPr lang="en-US" sz="2200" b="1" i="0" dirty="0">
                <a:solidFill>
                  <a:srgbClr val="374151"/>
                </a:solidFill>
                <a:effectLst/>
                <a:latin typeface="Söhne"/>
              </a:rPr>
              <a:t>predict the category or class</a:t>
            </a:r>
            <a:r>
              <a:rPr lang="en-US" sz="2200" b="0" i="0" dirty="0">
                <a:solidFill>
                  <a:srgbClr val="374151"/>
                </a:solidFill>
                <a:effectLst/>
                <a:latin typeface="Söhne"/>
              </a:rPr>
              <a:t> that a new instance or observation belongs to</a:t>
            </a:r>
            <a:r>
              <a:rPr lang="en-US" sz="2200" dirty="0">
                <a:solidFill>
                  <a:srgbClr val="374151"/>
                </a:solidFill>
                <a:latin typeface="Söhne"/>
              </a:rPr>
              <a:t>, </a:t>
            </a:r>
            <a:r>
              <a:rPr lang="en-US" sz="2200" b="1" dirty="0"/>
              <a:t>on the basis of training data</a:t>
            </a:r>
            <a:r>
              <a:rPr lang="en-US" sz="2200" b="0" i="0" dirty="0">
                <a:solidFill>
                  <a:srgbClr val="374151"/>
                </a:solidFill>
                <a:effectLst/>
                <a:latin typeface="Söhne"/>
              </a:rPr>
              <a:t>. The output variable in classification is </a:t>
            </a:r>
            <a:r>
              <a:rPr lang="en-US" sz="2200" b="1" i="0" dirty="0">
                <a:solidFill>
                  <a:srgbClr val="374151"/>
                </a:solidFill>
                <a:effectLst/>
                <a:latin typeface="Söhne"/>
              </a:rPr>
              <a:t>discrete</a:t>
            </a:r>
            <a:r>
              <a:rPr lang="en-US" sz="2200" b="0" i="0" dirty="0">
                <a:solidFill>
                  <a:srgbClr val="374151"/>
                </a:solidFill>
                <a:effectLst/>
                <a:latin typeface="Söhne"/>
              </a:rPr>
              <a:t> and represents different classes or labels.</a:t>
            </a:r>
          </a:p>
          <a:p>
            <a:r>
              <a:rPr lang="en-US" sz="2200" dirty="0"/>
              <a:t>	In Classification, a program learns from the given dataset or observations and then classifies new observation into a number of classes or groups. Such as, Yes or No, 0 or 1, Spam or Not Spam, cat or dog, etc. Classes can be called as targets/labels or categories.</a:t>
            </a:r>
          </a:p>
          <a:p>
            <a:r>
              <a:rPr lang="en-US" sz="2200" dirty="0"/>
              <a:t>	</a:t>
            </a:r>
          </a:p>
          <a:p>
            <a:r>
              <a:rPr lang="en-US" sz="2200" dirty="0"/>
              <a:t>	Unlike regression, </a:t>
            </a:r>
            <a:r>
              <a:rPr lang="en-US" sz="2200" b="1" dirty="0">
                <a:solidFill>
                  <a:srgbClr val="C00000"/>
                </a:solidFill>
              </a:rPr>
              <a:t>the output variable of Classification is a category</a:t>
            </a:r>
            <a:r>
              <a:rPr lang="en-US" sz="2200" dirty="0">
                <a:solidFill>
                  <a:srgbClr val="C00000"/>
                </a:solidFill>
              </a:rPr>
              <a:t>, not a value</a:t>
            </a:r>
            <a:r>
              <a:rPr lang="en-US" sz="2200" dirty="0"/>
              <a:t>, such as "Green or Blue", "fruit or animal", etc. Since the Classification algorithm is a Supervised learning technique, hence it takes labeled input data, which means it contains input with the corresponding output. The best example of an ML classification algorithm is </a:t>
            </a:r>
            <a:r>
              <a:rPr lang="en-US" sz="2200" b="1" dirty="0"/>
              <a:t>Email Spam Detector.</a:t>
            </a:r>
          </a:p>
          <a:p>
            <a:r>
              <a:rPr lang="en-US" sz="2200" dirty="0"/>
              <a:t>	The main goal of the Classification algorithm is to identify the category of a given dataset, and these algorithms are mainly used to predict the output for the categorical data.</a:t>
            </a:r>
            <a:endParaRPr lang="en-US" sz="2200" b="0" i="0" dirty="0">
              <a:solidFill>
                <a:srgbClr val="374151"/>
              </a:solidFill>
              <a:effectLst/>
              <a:latin typeface="Söhne"/>
            </a:endParaRPr>
          </a:p>
          <a:p>
            <a:endParaRPr lang="en-US" sz="2200" dirty="0">
              <a:solidFill>
                <a:srgbClr val="374151"/>
              </a:solidFill>
              <a:latin typeface="Söhne"/>
            </a:endParaRPr>
          </a:p>
        </p:txBody>
      </p:sp>
    </p:spTree>
    <p:extLst>
      <p:ext uri="{BB962C8B-B14F-4D97-AF65-F5344CB8AC3E}">
        <p14:creationId xmlns:p14="http://schemas.microsoft.com/office/powerpoint/2010/main" val="27858928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achine learning classification illustration for the email">
            <a:extLst>
              <a:ext uri="{FF2B5EF4-FFF2-40B4-BE49-F238E27FC236}">
                <a16:creationId xmlns:a16="http://schemas.microsoft.com/office/drawing/2014/main" id="{282845DC-C710-69F7-AA63-5227D5B96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EEF158-7A26-9E77-DA06-5C9281334DCB}"/>
              </a:ext>
            </a:extLst>
          </p:cNvPr>
          <p:cNvSpPr txBox="1"/>
          <p:nvPr/>
        </p:nvSpPr>
        <p:spPr>
          <a:xfrm>
            <a:off x="517998" y="1056089"/>
            <a:ext cx="3032597" cy="477054"/>
          </a:xfrm>
          <a:prstGeom prst="rect">
            <a:avLst/>
          </a:prstGeom>
          <a:noFill/>
        </p:spPr>
        <p:txBody>
          <a:bodyPr wrap="square">
            <a:spAutoFit/>
          </a:bodyPr>
          <a:lstStyle/>
          <a:p>
            <a:pPr algn="l"/>
            <a:r>
              <a:rPr lang="en-US" sz="2500" b="1" i="0" dirty="0">
                <a:solidFill>
                  <a:srgbClr val="05192D"/>
                </a:solidFill>
                <a:effectLst/>
                <a:latin typeface="Studio-Feixen-Sans"/>
              </a:rPr>
              <a:t>Spam Detection </a:t>
            </a:r>
            <a:endParaRPr lang="en-US" sz="2500" b="0" i="0" dirty="0">
              <a:solidFill>
                <a:srgbClr val="05192D"/>
              </a:solidFill>
              <a:effectLst/>
              <a:latin typeface="Studio-Feixen-Sans"/>
            </a:endParaRPr>
          </a:p>
        </p:txBody>
      </p:sp>
    </p:spTree>
    <p:extLst>
      <p:ext uri="{BB962C8B-B14F-4D97-AF65-F5344CB8AC3E}">
        <p14:creationId xmlns:p14="http://schemas.microsoft.com/office/powerpoint/2010/main" val="2416826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B74852-7E1F-6167-1AE7-0D4501C82044}"/>
              </a:ext>
            </a:extLst>
          </p:cNvPr>
          <p:cNvSpPr txBox="1"/>
          <p:nvPr/>
        </p:nvSpPr>
        <p:spPr>
          <a:xfrm>
            <a:off x="790769" y="570828"/>
            <a:ext cx="10527263" cy="1477328"/>
          </a:xfrm>
          <a:prstGeom prst="rect">
            <a:avLst/>
          </a:prstGeom>
          <a:noFill/>
        </p:spPr>
        <p:txBody>
          <a:bodyPr wrap="square">
            <a:spAutoFit/>
          </a:bodyPr>
          <a:lstStyle/>
          <a:p>
            <a:r>
              <a:rPr lang="en-US" b="1" dirty="0"/>
              <a:t>Example-2:</a:t>
            </a:r>
          </a:p>
          <a:p>
            <a:r>
              <a:rPr lang="en-US" dirty="0"/>
              <a:t>	Classification algorithms can be better understood using the below diagram. In the below diagram, there are two classes, class A and Class B. These classes have features that are similar to each other and dissimilar to other classes.</a:t>
            </a:r>
          </a:p>
          <a:p>
            <a:r>
              <a:rPr lang="en-US" dirty="0"/>
              <a:t>The algorithm which implements the classification on a dataset is known as a </a:t>
            </a:r>
            <a:r>
              <a:rPr lang="en-US" b="1" dirty="0"/>
              <a:t>classifier</a:t>
            </a:r>
            <a:r>
              <a:rPr lang="en-US" dirty="0"/>
              <a:t>. </a:t>
            </a:r>
          </a:p>
        </p:txBody>
      </p:sp>
      <p:pic>
        <p:nvPicPr>
          <p:cNvPr id="4" name="Picture 5" descr="Classification Algorithm in Machine Learning ">
            <a:extLst>
              <a:ext uri="{FF2B5EF4-FFF2-40B4-BE49-F238E27FC236}">
                <a16:creationId xmlns:a16="http://schemas.microsoft.com/office/drawing/2014/main" id="{0853F598-6B51-96AB-9DAD-5FD525A6B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862" y="2498823"/>
            <a:ext cx="3819330" cy="33822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FB787A-69C0-B73C-6DB8-2B34F47D8E9B}"/>
              </a:ext>
            </a:extLst>
          </p:cNvPr>
          <p:cNvSpPr txBox="1"/>
          <p:nvPr/>
        </p:nvSpPr>
        <p:spPr>
          <a:xfrm>
            <a:off x="1157591" y="3258766"/>
            <a:ext cx="4659549" cy="1200329"/>
          </a:xfrm>
          <a:prstGeom prst="rect">
            <a:avLst/>
          </a:prstGeom>
          <a:noFill/>
        </p:spPr>
        <p:txBody>
          <a:bodyPr wrap="square" rtlCol="0">
            <a:spAutoFit/>
          </a:bodyPr>
          <a:lstStyle/>
          <a:p>
            <a:r>
              <a:rPr lang="en-US" b="1" dirty="0"/>
              <a:t>There are two types of Classifications:</a:t>
            </a:r>
          </a:p>
          <a:p>
            <a:pPr marL="342900" indent="-342900">
              <a:buAutoNum type="arabicPeriod"/>
            </a:pPr>
            <a:r>
              <a:rPr lang="en-US" i="0" dirty="0">
                <a:solidFill>
                  <a:srgbClr val="05192D"/>
                </a:solidFill>
                <a:effectLst/>
                <a:latin typeface="Studio-Feixen-Sans"/>
              </a:rPr>
              <a:t>Binary Classification</a:t>
            </a:r>
          </a:p>
          <a:p>
            <a:pPr marL="342900" indent="-342900">
              <a:buAutoNum type="arabicPeriod"/>
            </a:pPr>
            <a:r>
              <a:rPr lang="en-US" dirty="0"/>
              <a:t>Multi-class Classifier</a:t>
            </a:r>
            <a:endParaRPr lang="en-US" b="1" i="0" dirty="0">
              <a:solidFill>
                <a:srgbClr val="05192D"/>
              </a:solidFill>
              <a:effectLst/>
              <a:latin typeface="Studio-Feixen-Sans"/>
            </a:endParaRPr>
          </a:p>
          <a:p>
            <a:endParaRPr lang="en-US" dirty="0"/>
          </a:p>
        </p:txBody>
      </p:sp>
    </p:spTree>
    <p:extLst>
      <p:ext uri="{BB962C8B-B14F-4D97-AF65-F5344CB8AC3E}">
        <p14:creationId xmlns:p14="http://schemas.microsoft.com/office/powerpoint/2010/main" val="1714417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Binary classification task">
            <a:extLst>
              <a:ext uri="{FF2B5EF4-FFF2-40B4-BE49-F238E27FC236}">
                <a16:creationId xmlns:a16="http://schemas.microsoft.com/office/drawing/2014/main" id="{369DCE92-B202-9781-A87E-552A40802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0C9F5B-EB1C-8F7A-0DCE-1CEE14463182}"/>
              </a:ext>
            </a:extLst>
          </p:cNvPr>
          <p:cNvSpPr txBox="1"/>
          <p:nvPr/>
        </p:nvSpPr>
        <p:spPr>
          <a:xfrm>
            <a:off x="2889115" y="544750"/>
            <a:ext cx="8871626" cy="1754326"/>
          </a:xfrm>
          <a:prstGeom prst="rect">
            <a:avLst/>
          </a:prstGeom>
          <a:noFill/>
        </p:spPr>
        <p:txBody>
          <a:bodyPr wrap="square">
            <a:spAutoFit/>
          </a:bodyPr>
          <a:lstStyle/>
          <a:p>
            <a:pPr algn="l"/>
            <a:r>
              <a:rPr lang="en-US" b="1" i="0" dirty="0">
                <a:solidFill>
                  <a:srgbClr val="05192D"/>
                </a:solidFill>
                <a:effectLst/>
                <a:latin typeface="Studio-Feixen-Sans"/>
              </a:rPr>
              <a:t>Binary Classification</a:t>
            </a:r>
          </a:p>
          <a:p>
            <a:pPr algn="l"/>
            <a:r>
              <a:rPr lang="en-US" b="0" i="0" dirty="0">
                <a:solidFill>
                  <a:srgbClr val="05192D"/>
                </a:solidFill>
                <a:effectLst/>
                <a:latin typeface="Studio-Feixen-Sans"/>
              </a:rPr>
              <a:t>In a binary classification task, the goal is to classify the input data </a:t>
            </a:r>
            <a:r>
              <a:rPr lang="en-US" b="1" i="0" dirty="0">
                <a:solidFill>
                  <a:srgbClr val="05192D"/>
                </a:solidFill>
                <a:effectLst/>
                <a:latin typeface="Studio-Feixen-Sans"/>
              </a:rPr>
              <a:t>into two mutually exclusive categories</a:t>
            </a:r>
            <a:r>
              <a:rPr lang="en-US" b="0" i="0" dirty="0">
                <a:solidFill>
                  <a:srgbClr val="05192D"/>
                </a:solidFill>
                <a:effectLst/>
                <a:latin typeface="Studio-Feixen-Sans"/>
              </a:rPr>
              <a:t>. The training data in such a situation is labeled in a binary format: </a:t>
            </a:r>
            <a:r>
              <a:rPr lang="en-US" b="1" i="0" dirty="0">
                <a:solidFill>
                  <a:srgbClr val="05192D"/>
                </a:solidFill>
                <a:effectLst/>
                <a:latin typeface="Studio-Feixen-Sans"/>
              </a:rPr>
              <a:t>true</a:t>
            </a:r>
            <a:r>
              <a:rPr lang="en-US" b="0" i="0" dirty="0">
                <a:solidFill>
                  <a:srgbClr val="05192D"/>
                </a:solidFill>
                <a:effectLst/>
                <a:latin typeface="Studio-Feixen-Sans"/>
              </a:rPr>
              <a:t> and </a:t>
            </a:r>
            <a:r>
              <a:rPr lang="en-US" b="1" i="0" dirty="0">
                <a:solidFill>
                  <a:srgbClr val="05192D"/>
                </a:solidFill>
                <a:effectLst/>
                <a:latin typeface="Studio-Feixen-Sans"/>
              </a:rPr>
              <a:t>false</a:t>
            </a:r>
            <a:r>
              <a:rPr lang="en-US" b="0" i="0" dirty="0">
                <a:solidFill>
                  <a:srgbClr val="05192D"/>
                </a:solidFill>
                <a:effectLst/>
                <a:latin typeface="Studio-Feixen-Sans"/>
              </a:rPr>
              <a:t>; </a:t>
            </a:r>
            <a:r>
              <a:rPr lang="en-US" b="1" i="0" dirty="0">
                <a:solidFill>
                  <a:srgbClr val="05192D"/>
                </a:solidFill>
                <a:effectLst/>
                <a:latin typeface="Studio-Feixen-Sans"/>
              </a:rPr>
              <a:t>positive</a:t>
            </a:r>
            <a:r>
              <a:rPr lang="en-US" b="0" i="0" dirty="0">
                <a:solidFill>
                  <a:srgbClr val="05192D"/>
                </a:solidFill>
                <a:effectLst/>
                <a:latin typeface="Studio-Feixen-Sans"/>
              </a:rPr>
              <a:t> and </a:t>
            </a:r>
            <a:r>
              <a:rPr lang="en-US" b="1" i="0" dirty="0">
                <a:solidFill>
                  <a:srgbClr val="05192D"/>
                </a:solidFill>
                <a:effectLst/>
                <a:latin typeface="Studio-Feixen-Sans"/>
              </a:rPr>
              <a:t>negative</a:t>
            </a:r>
            <a:r>
              <a:rPr lang="en-US" b="0" i="0" dirty="0">
                <a:solidFill>
                  <a:srgbClr val="05192D"/>
                </a:solidFill>
                <a:effectLst/>
                <a:latin typeface="Studio-Feixen-Sans"/>
              </a:rPr>
              <a:t>; O and 1; spam and not spam, male or female etc. depending on the problem being tackled. </a:t>
            </a:r>
          </a:p>
          <a:p>
            <a:pPr algn="l"/>
            <a:r>
              <a:rPr lang="en-US" b="1" i="0" dirty="0">
                <a:solidFill>
                  <a:srgbClr val="05192D"/>
                </a:solidFill>
                <a:effectLst/>
                <a:latin typeface="Studio-Feixen-Sans"/>
              </a:rPr>
              <a:t>For instance</a:t>
            </a:r>
            <a:r>
              <a:rPr lang="en-US" b="0" i="0" dirty="0">
                <a:solidFill>
                  <a:srgbClr val="05192D"/>
                </a:solidFill>
                <a:effectLst/>
                <a:latin typeface="Studio-Feixen-Sans"/>
              </a:rPr>
              <a:t>, we might want to detect whether a </a:t>
            </a:r>
            <a:r>
              <a:rPr lang="en-US" b="1" i="0" dirty="0">
                <a:solidFill>
                  <a:srgbClr val="C00000"/>
                </a:solidFill>
                <a:effectLst/>
                <a:latin typeface="Studio-Feixen-Sans"/>
              </a:rPr>
              <a:t>given image is a truck or a boat</a:t>
            </a:r>
            <a:r>
              <a:rPr lang="en-US" b="0" i="0" dirty="0">
                <a:solidFill>
                  <a:srgbClr val="05192D"/>
                </a:solidFill>
                <a:effectLst/>
                <a:latin typeface="Studio-Feixen-Sans"/>
              </a:rPr>
              <a:t>. </a:t>
            </a:r>
          </a:p>
        </p:txBody>
      </p:sp>
      <p:sp>
        <p:nvSpPr>
          <p:cNvPr id="8" name="TextBox 7">
            <a:extLst>
              <a:ext uri="{FF2B5EF4-FFF2-40B4-BE49-F238E27FC236}">
                <a16:creationId xmlns:a16="http://schemas.microsoft.com/office/drawing/2014/main" id="{C0E8AF49-0C59-77C8-3933-15B6E5C1F82B}"/>
              </a:ext>
            </a:extLst>
          </p:cNvPr>
          <p:cNvSpPr txBox="1"/>
          <p:nvPr/>
        </p:nvSpPr>
        <p:spPr>
          <a:xfrm>
            <a:off x="3077994" y="5771213"/>
            <a:ext cx="6172200" cy="646331"/>
          </a:xfrm>
          <a:prstGeom prst="rect">
            <a:avLst/>
          </a:prstGeom>
          <a:noFill/>
        </p:spPr>
        <p:txBody>
          <a:bodyPr wrap="square">
            <a:spAutoFit/>
          </a:bodyPr>
          <a:lstStyle/>
          <a:p>
            <a:r>
              <a:rPr lang="en-US" b="1" dirty="0"/>
              <a:t>Note: </a:t>
            </a:r>
            <a:r>
              <a:rPr lang="en-US" dirty="0"/>
              <a:t>If the classification problem has only two possible outcomes, then it is called as Binary Classifier. </a:t>
            </a:r>
          </a:p>
        </p:txBody>
      </p:sp>
      <p:sp>
        <p:nvSpPr>
          <p:cNvPr id="3" name="TextBox 2">
            <a:extLst>
              <a:ext uri="{FF2B5EF4-FFF2-40B4-BE49-F238E27FC236}">
                <a16:creationId xmlns:a16="http://schemas.microsoft.com/office/drawing/2014/main" id="{2BD23971-8E38-7A86-A1A9-9D31344DE4F3}"/>
              </a:ext>
            </a:extLst>
          </p:cNvPr>
          <p:cNvSpPr txBox="1"/>
          <p:nvPr/>
        </p:nvSpPr>
        <p:spPr>
          <a:xfrm>
            <a:off x="193604" y="2928228"/>
            <a:ext cx="6177168" cy="1077218"/>
          </a:xfrm>
          <a:prstGeom prst="rect">
            <a:avLst/>
          </a:prstGeom>
          <a:noFill/>
        </p:spPr>
        <p:txBody>
          <a:bodyPr wrap="square">
            <a:spAutoFit/>
          </a:bodyPr>
          <a:lstStyle/>
          <a:p>
            <a:r>
              <a:rPr lang="en-US" sz="1600" b="0" i="0" dirty="0">
                <a:solidFill>
                  <a:srgbClr val="0D0D0D"/>
                </a:solidFill>
                <a:effectLst/>
                <a:latin typeface="Söhne"/>
              </a:rPr>
              <a:t>In Binary classification task, “</a:t>
            </a:r>
            <a:r>
              <a:rPr lang="en-US" sz="1600" b="1" i="0" dirty="0">
                <a:solidFill>
                  <a:srgbClr val="C00000"/>
                </a:solidFill>
                <a:effectLst/>
                <a:latin typeface="Söhne"/>
              </a:rPr>
              <a:t>Mutually </a:t>
            </a:r>
            <a:r>
              <a:rPr lang="en-US" sz="1600" b="1" dirty="0">
                <a:solidFill>
                  <a:srgbClr val="C00000"/>
                </a:solidFill>
                <a:latin typeface="Söhne"/>
              </a:rPr>
              <a:t>E</a:t>
            </a:r>
            <a:r>
              <a:rPr lang="en-US" sz="1600" b="1" i="0" dirty="0">
                <a:solidFill>
                  <a:srgbClr val="C00000"/>
                </a:solidFill>
                <a:effectLst/>
                <a:latin typeface="Söhne"/>
              </a:rPr>
              <a:t>xclusive</a:t>
            </a:r>
            <a:r>
              <a:rPr lang="en-US" sz="1600" b="0" i="0" dirty="0">
                <a:solidFill>
                  <a:srgbClr val="0D0D0D"/>
                </a:solidFill>
                <a:effectLst/>
                <a:latin typeface="Söhne"/>
              </a:rPr>
              <a:t>" means that the two categories or classes into which the input data is classified are distinct and cannot occur simultaneously for a single instance of input data.</a:t>
            </a:r>
          </a:p>
          <a:p>
            <a:r>
              <a:rPr lang="en-US" sz="1600" b="1" i="0" dirty="0">
                <a:solidFill>
                  <a:srgbClr val="0D0D0D"/>
                </a:solidFill>
                <a:effectLst/>
                <a:latin typeface="Söhne"/>
              </a:rPr>
              <a:t>An email cannot be both "spam" and "not spam" at the same time</a:t>
            </a:r>
            <a:r>
              <a:rPr lang="en-US" sz="1600" b="0" i="0" dirty="0">
                <a:solidFill>
                  <a:srgbClr val="0D0D0D"/>
                </a:solidFill>
                <a:effectLst/>
                <a:latin typeface="Söhne"/>
              </a:rPr>
              <a:t>.</a:t>
            </a:r>
            <a:endParaRPr lang="en-US" sz="1600" dirty="0"/>
          </a:p>
        </p:txBody>
      </p:sp>
    </p:spTree>
    <p:extLst>
      <p:ext uri="{BB962C8B-B14F-4D97-AF65-F5344CB8AC3E}">
        <p14:creationId xmlns:p14="http://schemas.microsoft.com/office/powerpoint/2010/main" val="1494128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0CDA8-028A-A316-947F-FBFC0453AD29}"/>
              </a:ext>
            </a:extLst>
          </p:cNvPr>
          <p:cNvSpPr txBox="1"/>
          <p:nvPr/>
        </p:nvSpPr>
        <p:spPr>
          <a:xfrm>
            <a:off x="587828" y="731796"/>
            <a:ext cx="10814179" cy="5262979"/>
          </a:xfrm>
          <a:prstGeom prst="rect">
            <a:avLst/>
          </a:prstGeom>
          <a:noFill/>
        </p:spPr>
        <p:txBody>
          <a:bodyPr wrap="square">
            <a:spAutoFit/>
          </a:bodyPr>
          <a:lstStyle/>
          <a:p>
            <a:r>
              <a:rPr lang="en-US" sz="2400" b="1" dirty="0"/>
              <a:t>Explanation:</a:t>
            </a:r>
          </a:p>
          <a:p>
            <a:r>
              <a:rPr lang="en-US" sz="2400" dirty="0"/>
              <a:t>	Suppose we have a </a:t>
            </a:r>
            <a:r>
              <a:rPr lang="en-US" sz="2400" b="1" dirty="0"/>
              <a:t>dataset</a:t>
            </a:r>
            <a:r>
              <a:rPr lang="en-US" sz="2400" dirty="0"/>
              <a:t> of different types of </a:t>
            </a:r>
            <a:r>
              <a:rPr lang="en-US" sz="2400" b="1" dirty="0"/>
              <a:t>shapes</a:t>
            </a:r>
            <a:r>
              <a:rPr lang="en-US" sz="2400" dirty="0"/>
              <a:t> which includes </a:t>
            </a:r>
            <a:r>
              <a:rPr lang="en-US" sz="2400" b="1" dirty="0"/>
              <a:t>square, rectangle, triangle, and Polygon</a:t>
            </a:r>
            <a:r>
              <a:rPr lang="en-US" sz="2400" dirty="0"/>
              <a:t>. Now the first step is that we need to train the model for each shape. </a:t>
            </a:r>
          </a:p>
          <a:p>
            <a:endParaRPr lang="en-US" sz="2400" dirty="0"/>
          </a:p>
          <a:p>
            <a:pPr marL="800100" lvl="1" indent="-342900">
              <a:buAutoNum type="arabicPeriod"/>
            </a:pPr>
            <a:r>
              <a:rPr lang="en-US" sz="2400" dirty="0"/>
              <a:t>If the given shape has </a:t>
            </a:r>
            <a:r>
              <a:rPr lang="en-US" sz="2400" b="1" dirty="0"/>
              <a:t>four sides</a:t>
            </a:r>
            <a:r>
              <a:rPr lang="en-US" sz="2400" dirty="0"/>
              <a:t>, and all the sides are equal, then it will be labelled as a Square. </a:t>
            </a:r>
          </a:p>
          <a:p>
            <a:pPr marL="800100" lvl="1" indent="-342900">
              <a:buAutoNum type="arabicPeriod"/>
            </a:pPr>
            <a:r>
              <a:rPr lang="en-US" sz="2400" dirty="0"/>
              <a:t>If the given shape has </a:t>
            </a:r>
            <a:r>
              <a:rPr lang="en-US" sz="2400" b="1" dirty="0"/>
              <a:t>three sides</a:t>
            </a:r>
            <a:r>
              <a:rPr lang="en-US" sz="2400" dirty="0"/>
              <a:t>, then it will be labelled as a triangle. </a:t>
            </a:r>
          </a:p>
          <a:p>
            <a:pPr marL="800100" lvl="1" indent="-342900">
              <a:buAutoNum type="arabicPeriod"/>
            </a:pPr>
            <a:r>
              <a:rPr lang="en-US" sz="2400" dirty="0"/>
              <a:t>If the given shape has </a:t>
            </a:r>
            <a:r>
              <a:rPr lang="en-US" sz="2400" b="1" dirty="0"/>
              <a:t>six equal sides </a:t>
            </a:r>
            <a:r>
              <a:rPr lang="en-US" sz="2400" dirty="0"/>
              <a:t>then it will be labelled as hexagon. </a:t>
            </a:r>
          </a:p>
          <a:p>
            <a:endParaRPr lang="en-US" sz="2400" dirty="0"/>
          </a:p>
          <a:p>
            <a:r>
              <a:rPr lang="en-US" sz="2400" dirty="0"/>
              <a:t>	Now, after training, we test our model using the test set, and the task of the model is to identify the shape. The machine is already trained on all types of shapes, and when it finds a new shape, it classifies the shape on the bases of a number of sides, and predicts the output</a:t>
            </a:r>
          </a:p>
        </p:txBody>
      </p:sp>
    </p:spTree>
    <p:extLst>
      <p:ext uri="{BB962C8B-B14F-4D97-AF65-F5344CB8AC3E}">
        <p14:creationId xmlns:p14="http://schemas.microsoft.com/office/powerpoint/2010/main" val="37641295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70" name="Picture 10" descr="3-class classification task">
            <a:extLst>
              <a:ext uri="{FF2B5EF4-FFF2-40B4-BE49-F238E27FC236}">
                <a16:creationId xmlns:a16="http://schemas.microsoft.com/office/drawing/2014/main" id="{DED3E023-CAFC-D899-C45B-987CBF52C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98"/>
            <a:ext cx="12192000" cy="6845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F62693-1867-742D-AB84-91A43CD8708A}"/>
              </a:ext>
            </a:extLst>
          </p:cNvPr>
          <p:cNvSpPr txBox="1"/>
          <p:nvPr/>
        </p:nvSpPr>
        <p:spPr>
          <a:xfrm>
            <a:off x="2854257" y="4475361"/>
            <a:ext cx="8789751" cy="1200329"/>
          </a:xfrm>
          <a:prstGeom prst="rect">
            <a:avLst/>
          </a:prstGeom>
          <a:noFill/>
        </p:spPr>
        <p:txBody>
          <a:bodyPr wrap="square">
            <a:spAutoFit/>
          </a:bodyPr>
          <a:lstStyle/>
          <a:p>
            <a:pPr algn="l"/>
            <a:r>
              <a:rPr lang="en-US" b="1" i="0" dirty="0">
                <a:solidFill>
                  <a:srgbClr val="05192D"/>
                </a:solidFill>
                <a:effectLst/>
                <a:latin typeface="Studio-Feixen-Sans"/>
              </a:rPr>
              <a:t>Multi-Class Classification:</a:t>
            </a:r>
          </a:p>
          <a:p>
            <a:pPr algn="l"/>
            <a:r>
              <a:rPr lang="en-US" b="0" i="0" dirty="0">
                <a:solidFill>
                  <a:srgbClr val="05192D"/>
                </a:solidFill>
                <a:effectLst/>
                <a:latin typeface="Studio-Feixen-Sans"/>
              </a:rPr>
              <a:t>The multi-class classification, on the other hand, has at least two mutually exclusive class labels, where the goal is to predict to which class a given input example belongs to. In the following case, the model correctly classified the image to be a plane. </a:t>
            </a:r>
          </a:p>
        </p:txBody>
      </p:sp>
      <p:sp>
        <p:nvSpPr>
          <p:cNvPr id="7" name="TextBox 6">
            <a:extLst>
              <a:ext uri="{FF2B5EF4-FFF2-40B4-BE49-F238E27FC236}">
                <a16:creationId xmlns:a16="http://schemas.microsoft.com/office/drawing/2014/main" id="{62099C6F-F20F-AC75-6814-5A970CF90CF7}"/>
              </a:ext>
            </a:extLst>
          </p:cNvPr>
          <p:cNvSpPr txBox="1"/>
          <p:nvPr/>
        </p:nvSpPr>
        <p:spPr>
          <a:xfrm>
            <a:off x="3202832" y="535979"/>
            <a:ext cx="6172200" cy="1200329"/>
          </a:xfrm>
          <a:prstGeom prst="rect">
            <a:avLst/>
          </a:prstGeom>
          <a:noFill/>
        </p:spPr>
        <p:txBody>
          <a:bodyPr wrap="square">
            <a:spAutoFit/>
          </a:bodyPr>
          <a:lstStyle/>
          <a:p>
            <a:r>
              <a:rPr lang="en-US" b="1" dirty="0"/>
              <a:t>If a classification problem has more than two outcomes, then it is called as Multi-class Classifier.</a:t>
            </a:r>
          </a:p>
          <a:p>
            <a:r>
              <a:rPr lang="en-US" b="1" dirty="0"/>
              <a:t>Example:  </a:t>
            </a:r>
            <a:r>
              <a:rPr lang="en-US" dirty="0"/>
              <a:t>Classifications of types of crops, Classification of types of music.</a:t>
            </a:r>
            <a:endParaRPr lang="en-US" b="1" dirty="0"/>
          </a:p>
        </p:txBody>
      </p:sp>
    </p:spTree>
    <p:extLst>
      <p:ext uri="{BB962C8B-B14F-4D97-AF65-F5344CB8AC3E}">
        <p14:creationId xmlns:p14="http://schemas.microsoft.com/office/powerpoint/2010/main" val="34425311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5E1FA-8BD9-C308-274A-06BD0127602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1F4AC8D-7FE8-206D-AE75-A0A890295952}"/>
              </a:ext>
            </a:extLst>
          </p:cNvPr>
          <p:cNvSpPr txBox="1"/>
          <p:nvPr/>
        </p:nvSpPr>
        <p:spPr>
          <a:xfrm>
            <a:off x="1160394" y="1168352"/>
            <a:ext cx="10637354" cy="4031873"/>
          </a:xfrm>
          <a:prstGeom prst="rect">
            <a:avLst/>
          </a:prstGeom>
          <a:noFill/>
        </p:spPr>
        <p:txBody>
          <a:bodyPr wrap="square">
            <a:spAutoFit/>
          </a:bodyPr>
          <a:lstStyle/>
          <a:p>
            <a:r>
              <a:rPr lang="en-US" sz="3200" b="1" dirty="0">
                <a:solidFill>
                  <a:srgbClr val="C00000"/>
                </a:solidFill>
              </a:rPr>
              <a:t>Classification Algorithms: </a:t>
            </a:r>
          </a:p>
          <a:p>
            <a:r>
              <a:rPr lang="en-US" sz="2800" dirty="0"/>
              <a:t>	The most common classification algorithms used are </a:t>
            </a:r>
          </a:p>
          <a:p>
            <a:pPr marL="514350" indent="-514350">
              <a:buFontTx/>
              <a:buAutoNum type="arabicPeriod"/>
            </a:pPr>
            <a:r>
              <a:rPr lang="en-US" sz="2800" dirty="0"/>
              <a:t>Logistic Regression</a:t>
            </a:r>
          </a:p>
          <a:p>
            <a:pPr marL="514350" indent="-514350">
              <a:buAutoNum type="arabicPeriod"/>
            </a:pPr>
            <a:r>
              <a:rPr lang="en-US" sz="2800" dirty="0"/>
              <a:t>K-Nearest Neighbor (</a:t>
            </a:r>
            <a:r>
              <a:rPr lang="en-US" sz="2800" dirty="0" err="1"/>
              <a:t>kNN</a:t>
            </a:r>
            <a:r>
              <a:rPr lang="en-US" sz="2800" dirty="0"/>
              <a:t>) </a:t>
            </a:r>
          </a:p>
          <a:p>
            <a:pPr marL="514350" indent="-514350">
              <a:buAutoNum type="arabicPeriod"/>
            </a:pPr>
            <a:r>
              <a:rPr lang="en-US" sz="2800" dirty="0"/>
              <a:t>Decision tree</a:t>
            </a:r>
          </a:p>
          <a:p>
            <a:pPr marL="514350" indent="-514350">
              <a:buFontTx/>
              <a:buAutoNum type="arabicPeriod"/>
            </a:pPr>
            <a:r>
              <a:rPr lang="en-US" sz="2800" dirty="0"/>
              <a:t>Random forest </a:t>
            </a:r>
          </a:p>
          <a:p>
            <a:pPr marL="514350" indent="-514350">
              <a:buFontTx/>
              <a:buAutoNum type="arabicPeriod"/>
            </a:pPr>
            <a:r>
              <a:rPr lang="en-US" sz="2800" dirty="0"/>
              <a:t>Support Vector Machine (SVM)</a:t>
            </a:r>
          </a:p>
          <a:p>
            <a:pPr marL="514350" indent="-514350">
              <a:buAutoNum type="arabicPeriod"/>
            </a:pPr>
            <a:endParaRPr lang="en-US" sz="2800" dirty="0"/>
          </a:p>
          <a:p>
            <a:endParaRPr lang="en-US" sz="2800" dirty="0"/>
          </a:p>
        </p:txBody>
      </p:sp>
    </p:spTree>
    <p:extLst>
      <p:ext uri="{BB962C8B-B14F-4D97-AF65-F5344CB8AC3E}">
        <p14:creationId xmlns:p14="http://schemas.microsoft.com/office/powerpoint/2010/main" val="1290215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DC914-82D7-D945-12DA-A95ED728D9D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D47C55-D178-3DEA-11DB-DBA3A5469531}"/>
              </a:ext>
            </a:extLst>
          </p:cNvPr>
          <p:cNvSpPr txBox="1"/>
          <p:nvPr/>
        </p:nvSpPr>
        <p:spPr>
          <a:xfrm>
            <a:off x="653497" y="570708"/>
            <a:ext cx="10856015" cy="6247864"/>
          </a:xfrm>
          <a:prstGeom prst="rect">
            <a:avLst/>
          </a:prstGeom>
          <a:noFill/>
        </p:spPr>
        <p:txBody>
          <a:bodyPr wrap="square">
            <a:spAutoFit/>
          </a:bodyPr>
          <a:lstStyle/>
          <a:p>
            <a:r>
              <a:rPr lang="en-US" sz="2800" b="1" dirty="0">
                <a:solidFill>
                  <a:srgbClr val="002060"/>
                </a:solidFill>
              </a:rPr>
              <a:t>Logistic Regression:</a:t>
            </a:r>
            <a:endParaRPr lang="en-US" sz="2000" dirty="0"/>
          </a:p>
          <a:p>
            <a:r>
              <a:rPr lang="en-US" b="0" i="0" dirty="0">
                <a:solidFill>
                  <a:srgbClr val="0D0D0D"/>
                </a:solidFill>
                <a:effectLst/>
                <a:latin typeface="Söhne"/>
              </a:rPr>
              <a:t>	</a:t>
            </a:r>
            <a:r>
              <a:rPr lang="en-US" sz="2400" b="0" i="0" dirty="0">
                <a:solidFill>
                  <a:srgbClr val="0D0D0D"/>
                </a:solidFill>
                <a:effectLst/>
                <a:latin typeface="Söhne"/>
              </a:rPr>
              <a:t>Logistic regression is a versatile technique that serves </a:t>
            </a:r>
            <a:r>
              <a:rPr lang="en-US" sz="2400" b="1" i="0" dirty="0">
                <a:solidFill>
                  <a:srgbClr val="0D0D0D"/>
                </a:solidFill>
                <a:effectLst/>
                <a:latin typeface="Söhne"/>
              </a:rPr>
              <a:t>both classification and regression tasks</a:t>
            </a:r>
            <a:r>
              <a:rPr lang="en-US" sz="2400" b="0" i="0" dirty="0">
                <a:solidFill>
                  <a:srgbClr val="0D0D0D"/>
                </a:solidFill>
                <a:effectLst/>
                <a:latin typeface="Söhne"/>
              </a:rPr>
              <a:t>, depending on the context in which it is applied. It's primarily utilized as a classification method and is often referred to as logit regression. </a:t>
            </a:r>
          </a:p>
          <a:p>
            <a:r>
              <a:rPr lang="en-US" sz="2400" dirty="0">
                <a:solidFill>
                  <a:srgbClr val="0D0D0D"/>
                </a:solidFill>
                <a:latin typeface="Söhne"/>
              </a:rPr>
              <a:t>	</a:t>
            </a:r>
            <a:r>
              <a:rPr lang="en-US" sz="2400" b="0" i="0" dirty="0">
                <a:solidFill>
                  <a:srgbClr val="0D0D0D"/>
                </a:solidFill>
                <a:effectLst/>
                <a:latin typeface="Söhne"/>
              </a:rPr>
              <a:t>This statistical approach is employed for predicting the </a:t>
            </a:r>
            <a:r>
              <a:rPr lang="en-US" sz="2400" b="1" i="0" dirty="0">
                <a:solidFill>
                  <a:srgbClr val="0D0D0D"/>
                </a:solidFill>
                <a:effectLst/>
                <a:latin typeface="Söhne"/>
              </a:rPr>
              <a:t>outcome of a categorical dependent variable</a:t>
            </a:r>
            <a:r>
              <a:rPr lang="en-US" sz="2400" b="0" i="0" dirty="0">
                <a:solidFill>
                  <a:srgbClr val="0D0D0D"/>
                </a:solidFill>
                <a:effectLst/>
                <a:latin typeface="Söhne"/>
              </a:rPr>
              <a:t>. In logistic regression, the </a:t>
            </a:r>
            <a:r>
              <a:rPr lang="en-US" sz="2400" b="1" i="0" dirty="0">
                <a:solidFill>
                  <a:srgbClr val="C00000"/>
                </a:solidFill>
                <a:effectLst/>
                <a:latin typeface="Söhne"/>
              </a:rPr>
              <a:t>dependent variable (Y) typically takes on binary values (0 or 1),</a:t>
            </a:r>
            <a:r>
              <a:rPr lang="en-US" sz="2400" b="0" i="0" dirty="0">
                <a:solidFill>
                  <a:srgbClr val="0D0D0D"/>
                </a:solidFill>
                <a:effectLst/>
                <a:latin typeface="Söhne"/>
              </a:rPr>
              <a:t> representing two possible outcomes. Meanwhile, the </a:t>
            </a:r>
            <a:r>
              <a:rPr lang="en-US" sz="2400" b="1" i="0" dirty="0">
                <a:solidFill>
                  <a:srgbClr val="C00000"/>
                </a:solidFill>
                <a:effectLst/>
                <a:latin typeface="Söhne"/>
              </a:rPr>
              <a:t>independent variables (X) are continuous in nature</a:t>
            </a:r>
            <a:r>
              <a:rPr lang="en-US" sz="2400" b="0" i="0" dirty="0">
                <a:solidFill>
                  <a:srgbClr val="0D0D0D"/>
                </a:solidFill>
                <a:effectLst/>
                <a:latin typeface="Söhne"/>
              </a:rPr>
              <a:t>, providing predictive features for the model.</a:t>
            </a:r>
          </a:p>
          <a:p>
            <a:r>
              <a:rPr lang="en-US" sz="2400" dirty="0">
                <a:solidFill>
                  <a:srgbClr val="0D0D0D"/>
                </a:solidFill>
                <a:latin typeface="Söhne"/>
              </a:rPr>
              <a:t>	</a:t>
            </a:r>
            <a:r>
              <a:rPr lang="en-US" sz="2400" b="0" i="0" dirty="0">
                <a:solidFill>
                  <a:srgbClr val="0D0D0D"/>
                </a:solidFill>
                <a:effectLst/>
                <a:latin typeface="Söhne"/>
              </a:rPr>
              <a:t> Logistic regression</a:t>
            </a:r>
            <a:r>
              <a:rPr lang="en-US" sz="2400" b="0" i="0" dirty="0">
                <a:solidFill>
                  <a:srgbClr val="383838"/>
                </a:solidFill>
                <a:effectLst/>
                <a:latin typeface="Inter"/>
              </a:rPr>
              <a:t> is used when </a:t>
            </a:r>
            <a:r>
              <a:rPr lang="en-US" sz="2400" b="1" i="0" dirty="0">
                <a:solidFill>
                  <a:srgbClr val="383838"/>
                </a:solidFill>
                <a:effectLst/>
                <a:latin typeface="Inter"/>
              </a:rPr>
              <a:t>our </a:t>
            </a:r>
            <a:r>
              <a:rPr lang="en-US" sz="2400" b="1" i="0" dirty="0">
                <a:solidFill>
                  <a:srgbClr val="C00000"/>
                </a:solidFill>
                <a:effectLst/>
                <a:latin typeface="Inter"/>
              </a:rPr>
              <a:t>dependent variable </a:t>
            </a:r>
            <a:r>
              <a:rPr lang="en-US" sz="2400" b="1" i="0" dirty="0">
                <a:solidFill>
                  <a:srgbClr val="383838"/>
                </a:solidFill>
                <a:effectLst/>
                <a:latin typeface="Inter"/>
              </a:rPr>
              <a:t>is </a:t>
            </a:r>
            <a:r>
              <a:rPr lang="en-US" sz="2400" b="1" i="0" dirty="0">
                <a:solidFill>
                  <a:srgbClr val="C00000"/>
                </a:solidFill>
                <a:effectLst/>
                <a:latin typeface="Inter"/>
              </a:rPr>
              <a:t>dichotomous</a:t>
            </a:r>
            <a:r>
              <a:rPr lang="en-US" sz="2400" b="1" i="0" dirty="0">
                <a:solidFill>
                  <a:srgbClr val="383838"/>
                </a:solidFill>
                <a:effectLst/>
                <a:latin typeface="Inter"/>
              </a:rPr>
              <a:t> or </a:t>
            </a:r>
            <a:r>
              <a:rPr lang="en-US" sz="2400" b="1" i="0" dirty="0">
                <a:solidFill>
                  <a:srgbClr val="C00000"/>
                </a:solidFill>
                <a:effectLst/>
                <a:latin typeface="Inter"/>
              </a:rPr>
              <a:t>binary</a:t>
            </a:r>
            <a:r>
              <a:rPr lang="en-US" sz="2400" b="1" i="0" dirty="0">
                <a:solidFill>
                  <a:srgbClr val="383838"/>
                </a:solidFill>
                <a:effectLst/>
                <a:latin typeface="Inter"/>
              </a:rPr>
              <a:t>.</a:t>
            </a:r>
            <a:r>
              <a:rPr lang="en-US" sz="2400" b="0" i="0" dirty="0">
                <a:solidFill>
                  <a:srgbClr val="383838"/>
                </a:solidFill>
                <a:effectLst/>
                <a:latin typeface="Inter"/>
              </a:rPr>
              <a:t> It just means a variable that has </a:t>
            </a:r>
            <a:r>
              <a:rPr lang="en-US" sz="2400" b="1" i="0" dirty="0">
                <a:solidFill>
                  <a:srgbClr val="C00000"/>
                </a:solidFill>
                <a:effectLst/>
                <a:latin typeface="Inter"/>
              </a:rPr>
              <a:t>only 2 outputs</a:t>
            </a:r>
            <a:r>
              <a:rPr lang="en-US" sz="2400" b="0" i="0" dirty="0">
                <a:solidFill>
                  <a:srgbClr val="383838"/>
                </a:solidFill>
                <a:effectLst/>
                <a:latin typeface="Inter"/>
              </a:rPr>
              <a:t>, for example</a:t>
            </a:r>
            <a:r>
              <a:rPr lang="en-US" sz="2400" b="1" i="0" dirty="0">
                <a:solidFill>
                  <a:srgbClr val="383838"/>
                </a:solidFill>
                <a:effectLst/>
                <a:latin typeface="Inter"/>
              </a:rPr>
              <a:t>, A person will survive this accident or not, The student will pass this exam or not. </a:t>
            </a:r>
            <a:r>
              <a:rPr lang="en-US" sz="2400" b="0" i="0" dirty="0">
                <a:solidFill>
                  <a:srgbClr val="383838"/>
                </a:solidFill>
                <a:effectLst/>
                <a:latin typeface="Inter"/>
              </a:rPr>
              <a:t>The outcome can either be yes or no (2 outputs). This regression technique is similar to linear regression and can be used to predict the </a:t>
            </a:r>
            <a:r>
              <a:rPr lang="en-US" sz="2400" b="1" i="0" dirty="0">
                <a:solidFill>
                  <a:srgbClr val="383838"/>
                </a:solidFill>
                <a:effectLst/>
                <a:latin typeface="Inter"/>
              </a:rPr>
              <a:t>Probabilities</a:t>
            </a:r>
            <a:r>
              <a:rPr lang="en-US" sz="2400" b="0" i="0" dirty="0">
                <a:solidFill>
                  <a:srgbClr val="383838"/>
                </a:solidFill>
                <a:effectLst/>
                <a:latin typeface="Inter"/>
              </a:rPr>
              <a:t> for classification problems. Like all regression analyses, logistic regression is a </a:t>
            </a:r>
            <a:r>
              <a:rPr lang="en-US" sz="2400" b="1" i="0" dirty="0">
                <a:solidFill>
                  <a:srgbClr val="383838"/>
                </a:solidFill>
                <a:effectLst/>
                <a:latin typeface="Inter"/>
              </a:rPr>
              <a:t>predictive analysis</a:t>
            </a:r>
            <a:r>
              <a:rPr lang="en-US" sz="2400" b="0" i="0" dirty="0">
                <a:solidFill>
                  <a:srgbClr val="383838"/>
                </a:solidFill>
                <a:effectLst/>
                <a:latin typeface="Inter"/>
              </a:rPr>
              <a:t>.</a:t>
            </a:r>
            <a:endParaRPr lang="en-US" sz="2400" dirty="0"/>
          </a:p>
          <a:p>
            <a:endParaRPr lang="en-US" b="0" i="0" dirty="0">
              <a:solidFill>
                <a:srgbClr val="0D0D0D"/>
              </a:solidFill>
              <a:effectLst/>
              <a:latin typeface="Söhne"/>
            </a:endParaRPr>
          </a:p>
          <a:p>
            <a:endParaRPr lang="en-US" dirty="0">
              <a:solidFill>
                <a:srgbClr val="0D0D0D"/>
              </a:solidFill>
              <a:latin typeface="Söhne"/>
            </a:endParaRPr>
          </a:p>
        </p:txBody>
      </p:sp>
    </p:spTree>
    <p:extLst>
      <p:ext uri="{BB962C8B-B14F-4D97-AF65-F5344CB8AC3E}">
        <p14:creationId xmlns:p14="http://schemas.microsoft.com/office/powerpoint/2010/main" val="15322537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0880C-5B0E-7397-EB52-5F121E9658F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95280D-D1C8-C854-4D0B-633A67478011}"/>
              </a:ext>
            </a:extLst>
          </p:cNvPr>
          <p:cNvSpPr>
            <a:spLocks noGrp="1"/>
          </p:cNvSpPr>
          <p:nvPr>
            <p:ph idx="1"/>
          </p:nvPr>
        </p:nvSpPr>
        <p:spPr>
          <a:xfrm>
            <a:off x="702853" y="620486"/>
            <a:ext cx="10900568" cy="5529943"/>
          </a:xfrm>
        </p:spPr>
        <p:txBody>
          <a:bodyPr>
            <a:normAutofit/>
          </a:bodyPr>
          <a:lstStyle/>
          <a:p>
            <a:pPr marL="0" indent="0">
              <a:buNone/>
            </a:pPr>
            <a:r>
              <a:rPr lang="en-IN" sz="2800" b="1" dirty="0"/>
              <a:t>Logistic regression:</a:t>
            </a:r>
          </a:p>
          <a:p>
            <a:pPr marL="0" indent="0">
              <a:buNone/>
            </a:pPr>
            <a:r>
              <a:rPr lang="en-US" sz="2400" b="1" dirty="0">
                <a:solidFill>
                  <a:srgbClr val="C00000"/>
                </a:solidFill>
              </a:rPr>
              <a:t>Despite its name</a:t>
            </a:r>
            <a:r>
              <a:rPr lang="en-US" sz="2400" dirty="0"/>
              <a:t>, </a:t>
            </a:r>
            <a:r>
              <a:rPr lang="en-US" sz="2400" b="1" dirty="0">
                <a:solidFill>
                  <a:srgbClr val="002060"/>
                </a:solidFill>
              </a:rPr>
              <a:t>logistic regression </a:t>
            </a:r>
            <a:r>
              <a:rPr lang="en-US" sz="2400" dirty="0"/>
              <a:t>is </a:t>
            </a:r>
            <a:r>
              <a:rPr lang="en-US" sz="2400" b="1" dirty="0"/>
              <a:t>used</a:t>
            </a:r>
            <a:r>
              <a:rPr lang="en-US" sz="2400" dirty="0"/>
              <a:t> </a:t>
            </a:r>
            <a:r>
              <a:rPr lang="en-US" sz="2400" b="1" dirty="0"/>
              <a:t>for</a:t>
            </a:r>
            <a:r>
              <a:rPr lang="en-US" sz="2400" dirty="0"/>
              <a:t> </a:t>
            </a:r>
            <a:r>
              <a:rPr lang="en-US" sz="2400" b="1" dirty="0">
                <a:solidFill>
                  <a:srgbClr val="C00000"/>
                </a:solidFill>
              </a:rPr>
              <a:t>classification</a:t>
            </a:r>
            <a:r>
              <a:rPr lang="en-US" sz="2400" dirty="0"/>
              <a:t>, </a:t>
            </a:r>
            <a:r>
              <a:rPr lang="en-US" sz="2400" b="1" dirty="0">
                <a:solidFill>
                  <a:srgbClr val="002060"/>
                </a:solidFill>
              </a:rPr>
              <a:t>not</a:t>
            </a:r>
            <a:r>
              <a:rPr lang="en-US" sz="2400" b="1" dirty="0"/>
              <a:t> regression</a:t>
            </a:r>
            <a:r>
              <a:rPr lang="en-US" sz="2400" dirty="0"/>
              <a:t>.</a:t>
            </a:r>
          </a:p>
          <a:p>
            <a:pPr marL="0" indent="0">
              <a:buNone/>
            </a:pPr>
            <a:r>
              <a:rPr lang="en-US" sz="2400" dirty="0"/>
              <a:t>✅ It predicts the probability that an </a:t>
            </a:r>
            <a:r>
              <a:rPr lang="en-US" sz="2400" b="1" dirty="0">
                <a:solidFill>
                  <a:srgbClr val="002060"/>
                </a:solidFill>
              </a:rPr>
              <a:t>input belongs to a particular class </a:t>
            </a:r>
            <a:r>
              <a:rPr lang="en-US" sz="2400" dirty="0"/>
              <a:t>(like </a:t>
            </a:r>
            <a:r>
              <a:rPr lang="en-US" sz="2400" b="1" dirty="0"/>
              <a:t>Yes</a:t>
            </a:r>
            <a:r>
              <a:rPr lang="en-US" sz="2400" dirty="0"/>
              <a:t>/</a:t>
            </a:r>
            <a:r>
              <a:rPr lang="en-US" sz="2400" b="1" dirty="0"/>
              <a:t>No</a:t>
            </a:r>
            <a:r>
              <a:rPr lang="en-US" sz="2400" dirty="0"/>
              <a:t>, </a:t>
            </a:r>
            <a:r>
              <a:rPr lang="en-US" sz="2400" b="1" dirty="0"/>
              <a:t>Spam</a:t>
            </a:r>
            <a:r>
              <a:rPr lang="en-US" sz="2400" dirty="0"/>
              <a:t>/</a:t>
            </a:r>
            <a:r>
              <a:rPr lang="en-US" sz="2400" b="1" dirty="0"/>
              <a:t>Not</a:t>
            </a:r>
            <a:r>
              <a:rPr lang="en-US" sz="2400" dirty="0"/>
              <a:t> </a:t>
            </a:r>
            <a:r>
              <a:rPr lang="en-US" sz="2400" b="1" dirty="0"/>
              <a:t>Spam</a:t>
            </a:r>
            <a:r>
              <a:rPr lang="en-US" sz="2400" dirty="0"/>
              <a:t>, </a:t>
            </a:r>
            <a:r>
              <a:rPr lang="en-US" sz="2400" b="1" dirty="0"/>
              <a:t>Pass</a:t>
            </a:r>
            <a:r>
              <a:rPr lang="en-US" sz="2400" dirty="0"/>
              <a:t>/</a:t>
            </a:r>
            <a:r>
              <a:rPr lang="en-US" sz="2400" b="1" dirty="0"/>
              <a:t>Fail</a:t>
            </a:r>
            <a:r>
              <a:rPr lang="en-US" sz="2400" dirty="0"/>
              <a:t>, etc.).</a:t>
            </a:r>
          </a:p>
          <a:p>
            <a:pPr marL="0" indent="0">
              <a:buNone/>
            </a:pPr>
            <a:endParaRPr lang="en-US" sz="2400" dirty="0"/>
          </a:p>
          <a:p>
            <a:pPr marL="0" indent="0">
              <a:buNone/>
            </a:pPr>
            <a:r>
              <a:rPr lang="en-US" sz="2800" b="1" dirty="0"/>
              <a:t>🔍 When to use Logistic Regression?</a:t>
            </a:r>
          </a:p>
          <a:p>
            <a:pPr marL="0" indent="0">
              <a:buNone/>
            </a:pPr>
            <a:r>
              <a:rPr lang="en-US" sz="2400" dirty="0"/>
              <a:t>You use it when:</a:t>
            </a:r>
          </a:p>
          <a:p>
            <a:r>
              <a:rPr lang="en-US" sz="2400" dirty="0"/>
              <a:t>The </a:t>
            </a:r>
            <a:r>
              <a:rPr lang="en-US" sz="2400" b="1" dirty="0">
                <a:solidFill>
                  <a:srgbClr val="002060"/>
                </a:solidFill>
              </a:rPr>
              <a:t>target variable </a:t>
            </a:r>
            <a:r>
              <a:rPr lang="en-US" sz="2400" dirty="0"/>
              <a:t>is </a:t>
            </a:r>
            <a:r>
              <a:rPr lang="en-US" sz="2400" b="1" dirty="0">
                <a:solidFill>
                  <a:srgbClr val="C00000"/>
                </a:solidFill>
              </a:rPr>
              <a:t>categorical</a:t>
            </a:r>
            <a:r>
              <a:rPr lang="en-US" sz="2400" dirty="0"/>
              <a:t> (e.g., 0 or 1).</a:t>
            </a:r>
          </a:p>
          <a:p>
            <a:r>
              <a:rPr lang="en-US" sz="2400" dirty="0"/>
              <a:t>You want to predict </a:t>
            </a:r>
            <a:r>
              <a:rPr lang="en-US" sz="2400" b="1" dirty="0">
                <a:solidFill>
                  <a:srgbClr val="C00000"/>
                </a:solidFill>
              </a:rPr>
              <a:t>probabilities</a:t>
            </a:r>
            <a:r>
              <a:rPr lang="en-US" sz="2400" dirty="0"/>
              <a:t> and </a:t>
            </a:r>
            <a:r>
              <a:rPr lang="en-US" sz="2400" b="1" dirty="0">
                <a:solidFill>
                  <a:srgbClr val="C00000"/>
                </a:solidFill>
              </a:rPr>
              <a:t>class</a:t>
            </a:r>
            <a:r>
              <a:rPr lang="en-US" sz="2400" dirty="0"/>
              <a:t> </a:t>
            </a:r>
            <a:r>
              <a:rPr lang="en-US" sz="2400" b="1" dirty="0">
                <a:solidFill>
                  <a:srgbClr val="C00000"/>
                </a:solidFill>
              </a:rPr>
              <a:t>labels</a:t>
            </a:r>
            <a:r>
              <a:rPr lang="en-US" sz="2400" dirty="0"/>
              <a:t>.</a:t>
            </a:r>
            <a:endParaRPr lang="en-IN" sz="2400" dirty="0"/>
          </a:p>
          <a:p>
            <a:pPr marL="0" indent="0">
              <a:buNone/>
            </a:pPr>
            <a:endParaRPr lang="en-IN" sz="2400" dirty="0"/>
          </a:p>
        </p:txBody>
      </p:sp>
    </p:spTree>
    <p:extLst>
      <p:ext uri="{BB962C8B-B14F-4D97-AF65-F5344CB8AC3E}">
        <p14:creationId xmlns:p14="http://schemas.microsoft.com/office/powerpoint/2010/main" val="12661211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4A7F9-9C2C-E70C-4C07-918408E51F5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C68DBA1-68CA-0DBC-5581-8DA76A5A3DF3}"/>
              </a:ext>
            </a:extLst>
          </p:cNvPr>
          <p:cNvSpPr txBox="1"/>
          <p:nvPr/>
        </p:nvSpPr>
        <p:spPr>
          <a:xfrm>
            <a:off x="705678" y="298174"/>
            <a:ext cx="10923105" cy="5601533"/>
          </a:xfrm>
          <a:prstGeom prst="rect">
            <a:avLst/>
          </a:prstGeom>
          <a:noFill/>
        </p:spPr>
        <p:txBody>
          <a:bodyPr wrap="square">
            <a:spAutoFit/>
          </a:bodyPr>
          <a:lstStyle/>
          <a:p>
            <a:pPr algn="l"/>
            <a:r>
              <a:rPr lang="en-US" sz="2800" b="1" i="0" dirty="0">
                <a:solidFill>
                  <a:srgbClr val="002060"/>
                </a:solidFill>
                <a:effectLst/>
                <a:latin typeface="Söhne"/>
              </a:rPr>
              <a:t>Here's how logistic regression works:</a:t>
            </a:r>
          </a:p>
          <a:p>
            <a:pPr marL="342900" indent="-342900" algn="l">
              <a:buAutoNum type="arabicPeriod"/>
            </a:pPr>
            <a:r>
              <a:rPr lang="en-US" sz="2200" b="1" i="0" dirty="0">
                <a:solidFill>
                  <a:srgbClr val="0D0D0D"/>
                </a:solidFill>
                <a:effectLst/>
                <a:latin typeface="Söhne"/>
              </a:rPr>
              <a:t>Binary Classification Task</a:t>
            </a:r>
            <a:r>
              <a:rPr lang="en-US" sz="2200" b="0" i="0" dirty="0">
                <a:solidFill>
                  <a:srgbClr val="0D0D0D"/>
                </a:solidFill>
                <a:effectLst/>
                <a:latin typeface="Söhne"/>
              </a:rPr>
              <a:t>: Logistic regression is primarily used for </a:t>
            </a:r>
            <a:r>
              <a:rPr lang="en-US" sz="2200" b="1" i="0" dirty="0">
                <a:solidFill>
                  <a:srgbClr val="C00000"/>
                </a:solidFill>
                <a:effectLst/>
                <a:latin typeface="Söhne"/>
              </a:rPr>
              <a:t>binary classification</a:t>
            </a:r>
            <a:r>
              <a:rPr lang="en-US" sz="2200" b="0" i="0" dirty="0">
                <a:solidFill>
                  <a:srgbClr val="0D0D0D"/>
                </a:solidFill>
                <a:effectLst/>
                <a:latin typeface="Söhne"/>
              </a:rPr>
              <a:t>, where the target variable </a:t>
            </a:r>
            <a:r>
              <a:rPr lang="en-US" sz="2400" b="1" i="1" dirty="0">
                <a:solidFill>
                  <a:srgbClr val="C00000"/>
                </a:solidFill>
                <a:effectLst/>
                <a:latin typeface="KaTeX_Math"/>
              </a:rPr>
              <a:t>y</a:t>
            </a:r>
            <a:r>
              <a:rPr lang="en-US" sz="2200" b="0" i="0" dirty="0">
                <a:solidFill>
                  <a:srgbClr val="0D0D0D"/>
                </a:solidFill>
                <a:effectLst/>
                <a:latin typeface="Söhne"/>
              </a:rPr>
              <a:t> has only </a:t>
            </a:r>
            <a:r>
              <a:rPr lang="en-US" sz="2200" b="1" i="0" dirty="0">
                <a:solidFill>
                  <a:srgbClr val="0D0D0D"/>
                </a:solidFill>
                <a:effectLst/>
                <a:latin typeface="Söhne"/>
              </a:rPr>
              <a:t>two possible outcomes </a:t>
            </a:r>
            <a:r>
              <a:rPr lang="en-US" sz="2200" b="0" i="0" dirty="0">
                <a:solidFill>
                  <a:srgbClr val="0D0D0D"/>
                </a:solidFill>
                <a:effectLst/>
                <a:latin typeface="Söhne"/>
              </a:rPr>
              <a:t>(e.g., 0 or 1, "Yes" or "No", "True" or "False").</a:t>
            </a:r>
          </a:p>
          <a:p>
            <a:pPr marL="342900" indent="-342900" algn="l">
              <a:buAutoNum type="arabicPeriod"/>
            </a:pPr>
            <a:endParaRPr lang="en-US" sz="2200" dirty="0">
              <a:solidFill>
                <a:srgbClr val="0D0D0D"/>
              </a:solidFill>
              <a:latin typeface="Söhne"/>
            </a:endParaRPr>
          </a:p>
          <a:p>
            <a:pPr marL="342900" indent="-342900">
              <a:buFontTx/>
              <a:buAutoNum type="arabicPeriod"/>
            </a:pPr>
            <a:r>
              <a:rPr lang="en-US" sz="2200" b="1" i="0" dirty="0">
                <a:solidFill>
                  <a:srgbClr val="0D0D0D"/>
                </a:solidFill>
                <a:effectLst/>
                <a:latin typeface="Söhne"/>
              </a:rPr>
              <a:t>Sigmoid Function</a:t>
            </a:r>
            <a:r>
              <a:rPr lang="en-US" sz="2200" b="0" i="0" dirty="0">
                <a:solidFill>
                  <a:srgbClr val="0D0D0D"/>
                </a:solidFill>
                <a:effectLst/>
                <a:latin typeface="Söhne"/>
              </a:rPr>
              <a:t>: Logistic regression applies the </a:t>
            </a:r>
            <a:r>
              <a:rPr lang="en-US" sz="2200" b="1" i="0" dirty="0">
                <a:solidFill>
                  <a:srgbClr val="C00000"/>
                </a:solidFill>
                <a:effectLst/>
                <a:latin typeface="Söhne"/>
              </a:rPr>
              <a:t>logistic function </a:t>
            </a:r>
            <a:r>
              <a:rPr lang="en-US" sz="2200" b="0" i="0" dirty="0">
                <a:solidFill>
                  <a:srgbClr val="0D0D0D"/>
                </a:solidFill>
                <a:effectLst/>
                <a:latin typeface="Söhne"/>
              </a:rPr>
              <a:t>also called the </a:t>
            </a:r>
            <a:r>
              <a:rPr lang="en-US" sz="2200" b="1" i="0" dirty="0">
                <a:solidFill>
                  <a:srgbClr val="C00000"/>
                </a:solidFill>
                <a:effectLst/>
                <a:latin typeface="Söhne"/>
              </a:rPr>
              <a:t>sigmoid function</a:t>
            </a:r>
            <a:r>
              <a:rPr lang="en-US" sz="2200" b="0" i="0" dirty="0">
                <a:solidFill>
                  <a:srgbClr val="0D0D0D"/>
                </a:solidFill>
                <a:effectLst/>
                <a:latin typeface="Söhne"/>
              </a:rPr>
              <a:t> to transform the output of a linear equation </a:t>
            </a:r>
            <a:r>
              <a:rPr lang="en-US" sz="2200" b="1" i="0" dirty="0">
                <a:solidFill>
                  <a:srgbClr val="0D0D0D"/>
                </a:solidFill>
                <a:effectLst/>
                <a:latin typeface="Söhne"/>
              </a:rPr>
              <a:t>into a value between </a:t>
            </a:r>
            <a:r>
              <a:rPr lang="en-US" sz="2200" b="1" i="0" dirty="0">
                <a:solidFill>
                  <a:srgbClr val="C00000"/>
                </a:solidFill>
                <a:effectLst/>
                <a:latin typeface="Söhne"/>
              </a:rPr>
              <a:t>0</a:t>
            </a:r>
            <a:r>
              <a:rPr lang="en-US" sz="2200" b="1" i="0" dirty="0">
                <a:solidFill>
                  <a:srgbClr val="0D0D0D"/>
                </a:solidFill>
                <a:effectLst/>
                <a:latin typeface="Söhne"/>
              </a:rPr>
              <a:t> and </a:t>
            </a:r>
            <a:r>
              <a:rPr lang="en-US" sz="2200" b="1" i="0" dirty="0">
                <a:solidFill>
                  <a:srgbClr val="C00000"/>
                </a:solidFill>
                <a:effectLst/>
                <a:latin typeface="Söhne"/>
              </a:rPr>
              <a:t>1</a:t>
            </a:r>
            <a:r>
              <a:rPr lang="en-US" sz="2200" b="1" i="0" dirty="0">
                <a:solidFill>
                  <a:srgbClr val="0D0D0D"/>
                </a:solidFill>
                <a:effectLst/>
                <a:latin typeface="Söhne"/>
              </a:rPr>
              <a:t>.</a:t>
            </a:r>
          </a:p>
          <a:p>
            <a:endParaRPr lang="en-US" sz="2200" b="1" dirty="0">
              <a:solidFill>
                <a:srgbClr val="0D0D0D"/>
              </a:solidFill>
              <a:latin typeface="Söhne"/>
            </a:endParaRPr>
          </a:p>
          <a:p>
            <a:r>
              <a:rPr lang="en-US" sz="2200" i="0" dirty="0">
                <a:solidFill>
                  <a:srgbClr val="0D0D0D"/>
                </a:solidFill>
                <a:effectLst/>
                <a:latin typeface="Söhne"/>
              </a:rPr>
              <a:t>	Logistic Regression is </a:t>
            </a:r>
            <a:r>
              <a:rPr lang="en-US" sz="2200" b="1" i="0" dirty="0">
                <a:solidFill>
                  <a:srgbClr val="0D0D0D"/>
                </a:solidFill>
                <a:effectLst/>
                <a:latin typeface="Söhne"/>
              </a:rPr>
              <a:t>similar to Linear Regression </a:t>
            </a:r>
            <a:r>
              <a:rPr lang="en-US" sz="2200" b="1" i="0" dirty="0">
                <a:solidFill>
                  <a:srgbClr val="002060"/>
                </a:solidFill>
                <a:effectLst/>
                <a:latin typeface="Söhne"/>
              </a:rPr>
              <a:t>Except Logistic Regression predicts whether something is 0 or 1 </a:t>
            </a:r>
            <a:r>
              <a:rPr lang="en-US" sz="2200" b="1" i="0" dirty="0" err="1">
                <a:solidFill>
                  <a:srgbClr val="002060"/>
                </a:solidFill>
                <a:effectLst/>
                <a:latin typeface="Söhne"/>
              </a:rPr>
              <a:t>i.e</a:t>
            </a:r>
            <a:r>
              <a:rPr lang="en-US" sz="2200" b="1" i="0" dirty="0">
                <a:solidFill>
                  <a:srgbClr val="002060"/>
                </a:solidFill>
                <a:effectLst/>
                <a:latin typeface="Söhne"/>
              </a:rPr>
              <a:t>, True or False, Instead of predicting something continuous like size, house price, salary etc.</a:t>
            </a:r>
          </a:p>
          <a:p>
            <a:endParaRPr lang="en-US" sz="2200" b="1" dirty="0">
              <a:solidFill>
                <a:srgbClr val="C00000"/>
              </a:solidFill>
              <a:latin typeface="Söhne"/>
            </a:endParaRPr>
          </a:p>
          <a:p>
            <a:r>
              <a:rPr lang="en-US" sz="2200" dirty="0"/>
              <a:t>	The logistic regression model works </a:t>
            </a:r>
            <a:r>
              <a:rPr lang="en-US" sz="2200" b="1" dirty="0">
                <a:solidFill>
                  <a:srgbClr val="C00000"/>
                </a:solidFill>
              </a:rPr>
              <a:t>by transforming the Linear Regression equation using a </a:t>
            </a:r>
            <a:r>
              <a:rPr lang="en-US" sz="2200" b="1" dirty="0" err="1">
                <a:solidFill>
                  <a:srgbClr val="C00000"/>
                </a:solidFill>
              </a:rPr>
              <a:t>Logistric</a:t>
            </a:r>
            <a:r>
              <a:rPr lang="en-US" sz="2200" b="1" dirty="0">
                <a:solidFill>
                  <a:srgbClr val="C00000"/>
                </a:solidFill>
              </a:rPr>
              <a:t> Function, </a:t>
            </a:r>
            <a:r>
              <a:rPr lang="en-US" sz="2200" dirty="0"/>
              <a:t>which maps any value between </a:t>
            </a:r>
            <a:r>
              <a:rPr lang="en-US" sz="2200" b="1" dirty="0"/>
              <a:t>-∞ to +∞ to a range between 0 and 1</a:t>
            </a:r>
            <a:r>
              <a:rPr lang="en-US" sz="2200" dirty="0"/>
              <a:t>. The logistic function used in Logistic Regression is called as </a:t>
            </a:r>
            <a:r>
              <a:rPr lang="en-US" sz="2200" b="1" dirty="0"/>
              <a:t>Sigmoid</a:t>
            </a:r>
            <a:r>
              <a:rPr lang="en-US" sz="2200" dirty="0"/>
              <a:t> and it's equation is as follows.</a:t>
            </a:r>
            <a:endParaRPr lang="en-US" sz="2200" b="1" i="0" dirty="0">
              <a:solidFill>
                <a:srgbClr val="C00000"/>
              </a:solidFill>
              <a:effectLst/>
              <a:latin typeface="Söhne"/>
            </a:endParaRPr>
          </a:p>
        </p:txBody>
      </p:sp>
      <p:sp>
        <p:nvSpPr>
          <p:cNvPr id="7" name="TextBox 6">
            <a:extLst>
              <a:ext uri="{FF2B5EF4-FFF2-40B4-BE49-F238E27FC236}">
                <a16:creationId xmlns:a16="http://schemas.microsoft.com/office/drawing/2014/main" id="{852E1086-480F-782E-C2E1-0296C28A491B}"/>
              </a:ext>
            </a:extLst>
          </p:cNvPr>
          <p:cNvSpPr txBox="1"/>
          <p:nvPr/>
        </p:nvSpPr>
        <p:spPr>
          <a:xfrm>
            <a:off x="9555646" y="6559826"/>
            <a:ext cx="2636354" cy="215444"/>
          </a:xfrm>
          <a:prstGeom prst="rect">
            <a:avLst/>
          </a:prstGeom>
          <a:noFill/>
        </p:spPr>
        <p:txBody>
          <a:bodyPr wrap="square">
            <a:spAutoFit/>
          </a:bodyPr>
          <a:lstStyle/>
          <a:p>
            <a:r>
              <a:rPr lang="en-US" sz="800" dirty="0"/>
              <a:t>https://www.youtube.com/watch?v=yIYKR4sgzI8&amp;t=13s</a:t>
            </a:r>
          </a:p>
        </p:txBody>
      </p:sp>
    </p:spTree>
    <p:extLst>
      <p:ext uri="{BB962C8B-B14F-4D97-AF65-F5344CB8AC3E}">
        <p14:creationId xmlns:p14="http://schemas.microsoft.com/office/powerpoint/2010/main" val="40840775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74535-472A-65E1-FDD4-52969C514EB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F6429-F0A4-2D23-69BD-7E8B6CC53299}"/>
              </a:ext>
            </a:extLst>
          </p:cNvPr>
          <p:cNvSpPr>
            <a:spLocks noGrp="1"/>
          </p:cNvSpPr>
          <p:nvPr>
            <p:ph idx="1"/>
          </p:nvPr>
        </p:nvSpPr>
        <p:spPr>
          <a:xfrm>
            <a:off x="702853" y="620486"/>
            <a:ext cx="10900568" cy="5529943"/>
          </a:xfrm>
        </p:spPr>
        <p:txBody>
          <a:bodyPr>
            <a:normAutofit/>
          </a:bodyPr>
          <a:lstStyle/>
          <a:p>
            <a:pPr marL="0" indent="0">
              <a:buNone/>
            </a:pPr>
            <a:r>
              <a:rPr lang="en-US" sz="2800" b="1" dirty="0"/>
              <a:t>What is the </a:t>
            </a:r>
            <a:r>
              <a:rPr lang="en-US" sz="2800" b="1" dirty="0">
                <a:solidFill>
                  <a:srgbClr val="002060"/>
                </a:solidFill>
              </a:rPr>
              <a:t>Sigmoid Function</a:t>
            </a:r>
            <a:r>
              <a:rPr lang="en-US" sz="2800" b="1" dirty="0"/>
              <a:t>?</a:t>
            </a:r>
          </a:p>
          <a:p>
            <a:r>
              <a:rPr lang="en-US" sz="2400" dirty="0"/>
              <a:t>The sigmoid function is a </a:t>
            </a:r>
            <a:r>
              <a:rPr lang="en-US" sz="2400" b="1" dirty="0">
                <a:solidFill>
                  <a:srgbClr val="C00000"/>
                </a:solidFill>
              </a:rPr>
              <a:t>mathematical function </a:t>
            </a:r>
            <a:r>
              <a:rPr lang="en-US" sz="2400" dirty="0"/>
              <a:t>that </a:t>
            </a:r>
            <a:r>
              <a:rPr lang="en-US" sz="2400" b="1" dirty="0">
                <a:solidFill>
                  <a:srgbClr val="C00000"/>
                </a:solidFill>
              </a:rPr>
              <a:t>maps</a:t>
            </a:r>
            <a:r>
              <a:rPr lang="en-US" sz="2400" dirty="0"/>
              <a:t> </a:t>
            </a:r>
            <a:r>
              <a:rPr lang="en-US" sz="2400" b="1" dirty="0"/>
              <a:t>any real number </a:t>
            </a:r>
            <a:r>
              <a:rPr lang="en-US" sz="2400" dirty="0"/>
              <a:t>(from −∞ to +∞) to a value </a:t>
            </a:r>
            <a:r>
              <a:rPr lang="en-US" sz="2400" b="1" dirty="0"/>
              <a:t>between</a:t>
            </a:r>
            <a:r>
              <a:rPr lang="en-US" sz="2400" dirty="0"/>
              <a:t> </a:t>
            </a:r>
            <a:r>
              <a:rPr lang="en-US" sz="2400" b="1" dirty="0"/>
              <a:t>0</a:t>
            </a:r>
            <a:r>
              <a:rPr lang="en-US" sz="2400" dirty="0"/>
              <a:t> and </a:t>
            </a:r>
            <a:r>
              <a:rPr lang="en-US" sz="2400" b="1" dirty="0"/>
              <a:t>1</a:t>
            </a:r>
            <a:r>
              <a:rPr lang="en-US" sz="2400" dirty="0"/>
              <a:t>.</a:t>
            </a:r>
          </a:p>
          <a:p>
            <a:r>
              <a:rPr lang="en-US" sz="2400" dirty="0"/>
              <a:t>It looks like an </a:t>
            </a:r>
            <a:r>
              <a:rPr lang="en-US" sz="2400" b="1" dirty="0">
                <a:solidFill>
                  <a:srgbClr val="C00000"/>
                </a:solidFill>
              </a:rPr>
              <a:t>S-shaped curve</a:t>
            </a:r>
            <a:r>
              <a:rPr lang="en-US" sz="2400" b="1" dirty="0"/>
              <a:t> </a:t>
            </a:r>
            <a:r>
              <a:rPr lang="en-US" sz="2400" dirty="0"/>
              <a:t>(also called a "</a:t>
            </a:r>
            <a:r>
              <a:rPr lang="en-US" sz="2400" b="1" dirty="0">
                <a:solidFill>
                  <a:srgbClr val="C00000"/>
                </a:solidFill>
              </a:rPr>
              <a:t>logistic</a:t>
            </a:r>
            <a:r>
              <a:rPr lang="en-US" sz="2400" dirty="0"/>
              <a:t> </a:t>
            </a:r>
            <a:r>
              <a:rPr lang="en-US" sz="2400" b="1" dirty="0">
                <a:solidFill>
                  <a:srgbClr val="C00000"/>
                </a:solidFill>
              </a:rPr>
              <a:t>curve</a:t>
            </a:r>
            <a:r>
              <a:rPr lang="en-US" sz="2400" dirty="0"/>
              <a:t>").</a:t>
            </a:r>
          </a:p>
          <a:p>
            <a:r>
              <a:rPr lang="en-US" sz="2400" b="1" dirty="0"/>
              <a:t>Formula</a:t>
            </a:r>
            <a:r>
              <a:rPr lang="en-US" sz="2400" dirty="0"/>
              <a:t>:</a:t>
            </a:r>
          </a:p>
          <a:p>
            <a:endParaRPr lang="en-US" sz="2400" dirty="0"/>
          </a:p>
          <a:p>
            <a:endParaRPr lang="en-US" sz="2400" dirty="0"/>
          </a:p>
          <a:p>
            <a:endParaRPr lang="en-US" sz="2400" dirty="0"/>
          </a:p>
          <a:p>
            <a:r>
              <a:rPr lang="en-US" sz="2400" dirty="0"/>
              <a:t>Where:</a:t>
            </a:r>
          </a:p>
          <a:p>
            <a:pPr lvl="1"/>
            <a:r>
              <a:rPr lang="en-US" sz="2800" b="1" dirty="0">
                <a:solidFill>
                  <a:srgbClr val="002060"/>
                </a:solidFill>
              </a:rPr>
              <a:t>z</a:t>
            </a:r>
            <a:r>
              <a:rPr lang="en-US" sz="2400" dirty="0"/>
              <a:t> is </a:t>
            </a:r>
            <a:r>
              <a:rPr lang="en-US" sz="2400" b="1" dirty="0">
                <a:solidFill>
                  <a:srgbClr val="002060"/>
                </a:solidFill>
              </a:rPr>
              <a:t>any real number </a:t>
            </a:r>
            <a:r>
              <a:rPr lang="en-US" sz="2400" dirty="0"/>
              <a:t>(could be output of a linear function)</a:t>
            </a:r>
          </a:p>
          <a:p>
            <a:pPr lvl="1"/>
            <a:r>
              <a:rPr lang="en-US" sz="2400" b="1" dirty="0"/>
              <a:t>e</a:t>
            </a:r>
            <a:r>
              <a:rPr lang="en-US" sz="2400" dirty="0"/>
              <a:t> is </a:t>
            </a:r>
            <a:r>
              <a:rPr lang="en-US" sz="2400" b="1" dirty="0">
                <a:solidFill>
                  <a:srgbClr val="002060"/>
                </a:solidFill>
              </a:rPr>
              <a:t>Euler’s</a:t>
            </a:r>
            <a:r>
              <a:rPr lang="en-US" sz="2400" dirty="0"/>
              <a:t> number (~2.718)</a:t>
            </a:r>
          </a:p>
          <a:p>
            <a:pPr lvl="1"/>
            <a:r>
              <a:rPr lang="en-US" sz="2400" dirty="0"/>
              <a:t>The result is always a value between </a:t>
            </a:r>
            <a:r>
              <a:rPr lang="en-US" sz="2400" b="1" dirty="0">
                <a:solidFill>
                  <a:srgbClr val="002060"/>
                </a:solidFill>
              </a:rPr>
              <a:t>0</a:t>
            </a:r>
            <a:r>
              <a:rPr lang="en-US" sz="2400" dirty="0"/>
              <a:t> and </a:t>
            </a:r>
            <a:r>
              <a:rPr lang="en-US" sz="2400" b="1" dirty="0">
                <a:solidFill>
                  <a:srgbClr val="002060"/>
                </a:solidFill>
              </a:rPr>
              <a:t>1</a:t>
            </a:r>
            <a:endParaRPr lang="en-IN" sz="2400" b="1" dirty="0">
              <a:solidFill>
                <a:srgbClr val="002060"/>
              </a:solidFill>
            </a:endParaRPr>
          </a:p>
        </p:txBody>
      </p:sp>
      <p:pic>
        <p:nvPicPr>
          <p:cNvPr id="6" name="Picture 5">
            <a:extLst>
              <a:ext uri="{FF2B5EF4-FFF2-40B4-BE49-F238E27FC236}">
                <a16:creationId xmlns:a16="http://schemas.microsoft.com/office/drawing/2014/main" id="{DDC1D76A-0398-D78F-4359-5D29DB1CA030}"/>
              </a:ext>
            </a:extLst>
          </p:cNvPr>
          <p:cNvPicPr>
            <a:picLocks noChangeAspect="1"/>
          </p:cNvPicPr>
          <p:nvPr/>
        </p:nvPicPr>
        <p:blipFill>
          <a:blip r:embed="rId2"/>
          <a:srcRect t="7421" r="6459" b="11566"/>
          <a:stretch>
            <a:fillRect/>
          </a:stretch>
        </p:blipFill>
        <p:spPr>
          <a:xfrm>
            <a:off x="2896928" y="2732183"/>
            <a:ext cx="3988615" cy="1134738"/>
          </a:xfrm>
          <a:prstGeom prst="rect">
            <a:avLst/>
          </a:prstGeom>
        </p:spPr>
      </p:pic>
    </p:spTree>
    <p:extLst>
      <p:ext uri="{BB962C8B-B14F-4D97-AF65-F5344CB8AC3E}">
        <p14:creationId xmlns:p14="http://schemas.microsoft.com/office/powerpoint/2010/main" val="15893520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4D0A1-A146-8FEE-CACA-E4D6914E343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99E1FB-EF4E-BEBC-B97C-E25818614233}"/>
              </a:ext>
            </a:extLst>
          </p:cNvPr>
          <p:cNvSpPr>
            <a:spLocks noGrp="1"/>
          </p:cNvSpPr>
          <p:nvPr>
            <p:ph idx="1"/>
          </p:nvPr>
        </p:nvSpPr>
        <p:spPr>
          <a:xfrm>
            <a:off x="702853" y="620486"/>
            <a:ext cx="10900568" cy="5529943"/>
          </a:xfrm>
        </p:spPr>
        <p:txBody>
          <a:bodyPr>
            <a:normAutofit/>
          </a:bodyPr>
          <a:lstStyle/>
          <a:p>
            <a:pPr marL="0" indent="0">
              <a:buNone/>
            </a:pPr>
            <a:r>
              <a:rPr lang="en-US" sz="2400" b="1" dirty="0"/>
              <a:t>🔍 How it works (some values):</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IN" sz="2400" dirty="0"/>
          </a:p>
        </p:txBody>
      </p:sp>
      <p:graphicFrame>
        <p:nvGraphicFramePr>
          <p:cNvPr id="2" name="Table 1">
            <a:extLst>
              <a:ext uri="{FF2B5EF4-FFF2-40B4-BE49-F238E27FC236}">
                <a16:creationId xmlns:a16="http://schemas.microsoft.com/office/drawing/2014/main" id="{2CEDB926-9204-0145-5F02-992472D8A64D}"/>
              </a:ext>
            </a:extLst>
          </p:cNvPr>
          <p:cNvGraphicFramePr>
            <a:graphicFrameLocks noGrp="1"/>
          </p:cNvGraphicFramePr>
          <p:nvPr>
            <p:extLst>
              <p:ext uri="{D42A27DB-BD31-4B8C-83A1-F6EECF244321}">
                <p14:modId xmlns:p14="http://schemas.microsoft.com/office/powerpoint/2010/main" val="3744538269"/>
              </p:ext>
            </p:extLst>
          </p:nvPr>
        </p:nvGraphicFramePr>
        <p:xfrm>
          <a:off x="1098363" y="1223144"/>
          <a:ext cx="9226564" cy="3061578"/>
        </p:xfrm>
        <a:graphic>
          <a:graphicData uri="http://schemas.openxmlformats.org/drawingml/2006/table">
            <a:tbl>
              <a:tblPr firstRow="1" firstCol="1" bandRow="1">
                <a:tableStyleId>{5C22544A-7EE6-4342-B048-85BDC9FD1C3A}</a:tableStyleId>
              </a:tblPr>
              <a:tblGrid>
                <a:gridCol w="4613282">
                  <a:extLst>
                    <a:ext uri="{9D8B030D-6E8A-4147-A177-3AD203B41FA5}">
                      <a16:colId xmlns:a16="http://schemas.microsoft.com/office/drawing/2014/main" val="134178627"/>
                    </a:ext>
                  </a:extLst>
                </a:gridCol>
                <a:gridCol w="4613282">
                  <a:extLst>
                    <a:ext uri="{9D8B030D-6E8A-4147-A177-3AD203B41FA5}">
                      <a16:colId xmlns:a16="http://schemas.microsoft.com/office/drawing/2014/main" val="620963081"/>
                    </a:ext>
                  </a:extLst>
                </a:gridCol>
              </a:tblGrid>
              <a:tr h="510263">
                <a:tc>
                  <a:txBody>
                    <a:bodyPr/>
                    <a:lstStyle/>
                    <a:p>
                      <a:pPr>
                        <a:lnSpc>
                          <a:spcPct val="107000"/>
                        </a:lnSpc>
                        <a:spcAft>
                          <a:spcPts val="800"/>
                        </a:spcAft>
                        <a:buNone/>
                      </a:pPr>
                      <a:r>
                        <a:rPr lang="en-IN" sz="2400" kern="100">
                          <a:effectLst/>
                        </a:rPr>
                        <a:t>Input (z)</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Sigmoid(z) = 1/ 1 + e^-z</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789672864"/>
                  </a:ext>
                </a:extLst>
              </a:tr>
              <a:tr h="510263">
                <a:tc>
                  <a:txBody>
                    <a:bodyPr/>
                    <a:lstStyle/>
                    <a:p>
                      <a:pPr>
                        <a:lnSpc>
                          <a:spcPct val="107000"/>
                        </a:lnSpc>
                        <a:spcAft>
                          <a:spcPts val="800"/>
                        </a:spcAft>
                        <a:buNone/>
                      </a:pPr>
                      <a:r>
                        <a:rPr lang="en-IN" sz="2400" kern="100">
                          <a:effectLst/>
                        </a:rPr>
                        <a:t>-10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~0.000045</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937832882"/>
                  </a:ext>
                </a:extLst>
              </a:tr>
              <a:tr h="510263">
                <a:tc>
                  <a:txBody>
                    <a:bodyPr/>
                    <a:lstStyle/>
                    <a:p>
                      <a:pPr>
                        <a:lnSpc>
                          <a:spcPct val="107000"/>
                        </a:lnSpc>
                        <a:spcAft>
                          <a:spcPts val="800"/>
                        </a:spcAft>
                        <a:buNone/>
                      </a:pPr>
                      <a:r>
                        <a:rPr lang="en-IN" sz="2400" kern="100">
                          <a:effectLst/>
                        </a:rPr>
                        <a:t>-2</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~0.12</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304291153"/>
                  </a:ext>
                </a:extLst>
              </a:tr>
              <a:tr h="510263">
                <a:tc>
                  <a:txBody>
                    <a:bodyPr/>
                    <a:lstStyle/>
                    <a:p>
                      <a:pPr>
                        <a:lnSpc>
                          <a:spcPct val="107000"/>
                        </a:lnSpc>
                        <a:spcAft>
                          <a:spcPts val="800"/>
                        </a:spcAft>
                        <a:buNone/>
                      </a:pPr>
                      <a:r>
                        <a:rPr lang="en-IN" sz="2400" kern="100">
                          <a:effectLst/>
                        </a:rPr>
                        <a:t>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106477675"/>
                  </a:ext>
                </a:extLst>
              </a:tr>
              <a:tr h="510263">
                <a:tc>
                  <a:txBody>
                    <a:bodyPr/>
                    <a:lstStyle/>
                    <a:p>
                      <a:pPr>
                        <a:lnSpc>
                          <a:spcPct val="107000"/>
                        </a:lnSpc>
                        <a:spcAft>
                          <a:spcPts val="800"/>
                        </a:spcAft>
                        <a:buNone/>
                      </a:pPr>
                      <a:r>
                        <a:rPr lang="en-IN" sz="2400" kern="100">
                          <a:effectLst/>
                        </a:rPr>
                        <a:t>2</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~0.88</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3905883"/>
                  </a:ext>
                </a:extLst>
              </a:tr>
              <a:tr h="510263">
                <a:tc>
                  <a:txBody>
                    <a:bodyPr/>
                    <a:lstStyle/>
                    <a:p>
                      <a:pPr>
                        <a:lnSpc>
                          <a:spcPct val="107000"/>
                        </a:lnSpc>
                        <a:spcAft>
                          <a:spcPts val="800"/>
                        </a:spcAft>
                        <a:buNone/>
                      </a:pPr>
                      <a:r>
                        <a:rPr lang="en-IN" sz="2400" kern="100">
                          <a:effectLst/>
                        </a:rPr>
                        <a:t>10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~0.99995</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472975460"/>
                  </a:ext>
                </a:extLst>
              </a:tr>
            </a:tbl>
          </a:graphicData>
        </a:graphic>
      </p:graphicFrame>
      <p:sp>
        <p:nvSpPr>
          <p:cNvPr id="4" name="Rectangle 1">
            <a:extLst>
              <a:ext uri="{FF2B5EF4-FFF2-40B4-BE49-F238E27FC236}">
                <a16:creationId xmlns:a16="http://schemas.microsoft.com/office/drawing/2014/main" id="{4B844946-8730-7367-6CD0-B1841101DDE1}"/>
              </a:ext>
            </a:extLst>
          </p:cNvPr>
          <p:cNvSpPr>
            <a:spLocks noChangeArrowheads="1"/>
          </p:cNvSpPr>
          <p:nvPr/>
        </p:nvSpPr>
        <p:spPr bwMode="auto">
          <a:xfrm>
            <a:off x="3244850" y="34813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 name="Picture 5">
            <a:extLst>
              <a:ext uri="{FF2B5EF4-FFF2-40B4-BE49-F238E27FC236}">
                <a16:creationId xmlns:a16="http://schemas.microsoft.com/office/drawing/2014/main" id="{1D75DC6D-A1C9-3DED-0A85-2514676B478F}"/>
              </a:ext>
            </a:extLst>
          </p:cNvPr>
          <p:cNvPicPr>
            <a:picLocks noChangeAspect="1"/>
          </p:cNvPicPr>
          <p:nvPr/>
        </p:nvPicPr>
        <p:blipFill>
          <a:blip r:embed="rId2"/>
          <a:stretch>
            <a:fillRect/>
          </a:stretch>
        </p:blipFill>
        <p:spPr>
          <a:xfrm>
            <a:off x="986073" y="4630855"/>
            <a:ext cx="9451145" cy="1619983"/>
          </a:xfrm>
          <a:prstGeom prst="rect">
            <a:avLst/>
          </a:prstGeom>
        </p:spPr>
      </p:pic>
    </p:spTree>
    <p:extLst>
      <p:ext uri="{BB962C8B-B14F-4D97-AF65-F5344CB8AC3E}">
        <p14:creationId xmlns:p14="http://schemas.microsoft.com/office/powerpoint/2010/main" val="9144804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DE692-825F-5770-5A7A-BCFE60B0460B}"/>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17346FE-14BD-B189-C5B1-6E23971E8166}"/>
              </a:ext>
            </a:extLst>
          </p:cNvPr>
          <p:cNvPicPr>
            <a:picLocks noGrp="1" noChangeAspect="1"/>
          </p:cNvPicPr>
          <p:nvPr>
            <p:ph idx="1"/>
          </p:nvPr>
        </p:nvPicPr>
        <p:blipFill>
          <a:blip r:embed="rId2"/>
          <a:stretch>
            <a:fillRect/>
          </a:stretch>
        </p:blipFill>
        <p:spPr>
          <a:xfrm>
            <a:off x="1430377" y="550253"/>
            <a:ext cx="8350894" cy="1609471"/>
          </a:xfrm>
        </p:spPr>
      </p:pic>
      <p:pic>
        <p:nvPicPr>
          <p:cNvPr id="6" name="Picture 5">
            <a:extLst>
              <a:ext uri="{FF2B5EF4-FFF2-40B4-BE49-F238E27FC236}">
                <a16:creationId xmlns:a16="http://schemas.microsoft.com/office/drawing/2014/main" id="{43E5DFA9-F476-663B-6038-0E2224F9B20E}"/>
              </a:ext>
            </a:extLst>
          </p:cNvPr>
          <p:cNvPicPr>
            <a:picLocks noChangeAspect="1"/>
          </p:cNvPicPr>
          <p:nvPr/>
        </p:nvPicPr>
        <p:blipFill>
          <a:blip r:embed="rId3"/>
          <a:stretch>
            <a:fillRect/>
          </a:stretch>
        </p:blipFill>
        <p:spPr>
          <a:xfrm>
            <a:off x="1800954" y="2618029"/>
            <a:ext cx="7778276" cy="1583383"/>
          </a:xfrm>
          <a:prstGeom prst="rect">
            <a:avLst/>
          </a:prstGeom>
        </p:spPr>
      </p:pic>
      <p:pic>
        <p:nvPicPr>
          <p:cNvPr id="8" name="Picture 7">
            <a:extLst>
              <a:ext uri="{FF2B5EF4-FFF2-40B4-BE49-F238E27FC236}">
                <a16:creationId xmlns:a16="http://schemas.microsoft.com/office/drawing/2014/main" id="{BD221820-2807-8847-FAF4-B1D3BB69F297}"/>
              </a:ext>
            </a:extLst>
          </p:cNvPr>
          <p:cNvPicPr>
            <a:picLocks noChangeAspect="1"/>
          </p:cNvPicPr>
          <p:nvPr/>
        </p:nvPicPr>
        <p:blipFill>
          <a:blip r:embed="rId4"/>
          <a:stretch>
            <a:fillRect/>
          </a:stretch>
        </p:blipFill>
        <p:spPr>
          <a:xfrm>
            <a:off x="1430377" y="4659717"/>
            <a:ext cx="8519430" cy="1675710"/>
          </a:xfrm>
          <a:prstGeom prst="rect">
            <a:avLst/>
          </a:prstGeom>
        </p:spPr>
      </p:pic>
    </p:spTree>
    <p:extLst>
      <p:ext uri="{BB962C8B-B14F-4D97-AF65-F5344CB8AC3E}">
        <p14:creationId xmlns:p14="http://schemas.microsoft.com/office/powerpoint/2010/main" val="814718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2FA392-79BB-3A10-0F18-42334AE00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797" y="2021883"/>
            <a:ext cx="5966784" cy="3344193"/>
          </a:xfrm>
          <a:prstGeom prst="rect">
            <a:avLst/>
          </a:prstGeom>
        </p:spPr>
      </p:pic>
      <p:grpSp>
        <p:nvGrpSpPr>
          <p:cNvPr id="8" name="Group 7">
            <a:extLst>
              <a:ext uri="{FF2B5EF4-FFF2-40B4-BE49-F238E27FC236}">
                <a16:creationId xmlns:a16="http://schemas.microsoft.com/office/drawing/2014/main" id="{488A1363-9408-A044-611A-F4712F90FA83}"/>
              </a:ext>
            </a:extLst>
          </p:cNvPr>
          <p:cNvGrpSpPr/>
          <p:nvPr/>
        </p:nvGrpSpPr>
        <p:grpSpPr>
          <a:xfrm>
            <a:off x="6505582" y="2021882"/>
            <a:ext cx="5130712" cy="3343333"/>
            <a:chOff x="6202183" y="1371599"/>
            <a:chExt cx="7125355" cy="4992138"/>
          </a:xfrm>
        </p:grpSpPr>
        <p:grpSp>
          <p:nvGrpSpPr>
            <p:cNvPr id="9" name="Group 8">
              <a:extLst>
                <a:ext uri="{FF2B5EF4-FFF2-40B4-BE49-F238E27FC236}">
                  <a16:creationId xmlns:a16="http://schemas.microsoft.com/office/drawing/2014/main" id="{DB067A4A-043C-5120-06F2-5B3921E5A656}"/>
                </a:ext>
              </a:extLst>
            </p:cNvPr>
            <p:cNvGrpSpPr/>
            <p:nvPr/>
          </p:nvGrpSpPr>
          <p:grpSpPr>
            <a:xfrm>
              <a:off x="6202183" y="1371599"/>
              <a:ext cx="6716615" cy="4992138"/>
              <a:chOff x="4452897" y="1222512"/>
              <a:chExt cx="6716615" cy="4992138"/>
            </a:xfrm>
          </p:grpSpPr>
          <p:pic>
            <p:nvPicPr>
              <p:cNvPr id="11" name="Picture 2" descr="Regression Coefficients - Formula, Definition, Examples">
                <a:extLst>
                  <a:ext uri="{FF2B5EF4-FFF2-40B4-BE49-F238E27FC236}">
                    <a16:creationId xmlns:a16="http://schemas.microsoft.com/office/drawing/2014/main" id="{3CE82420-521A-1E86-0999-1B9A55C46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376"/>
              <a:stretch/>
            </p:blipFill>
            <p:spPr bwMode="auto">
              <a:xfrm>
                <a:off x="4978262" y="1222512"/>
                <a:ext cx="6191250" cy="469893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2E4A0A5-ABD8-1E99-ADE4-2E01A4984F4D}"/>
                  </a:ext>
                </a:extLst>
              </p:cNvPr>
              <p:cNvGrpSpPr/>
              <p:nvPr/>
            </p:nvGrpSpPr>
            <p:grpSpPr>
              <a:xfrm>
                <a:off x="4452897" y="2796725"/>
                <a:ext cx="4591711" cy="3417925"/>
                <a:chOff x="4452897" y="2796725"/>
                <a:chExt cx="4591711" cy="3417925"/>
              </a:xfrm>
            </p:grpSpPr>
            <p:sp>
              <p:nvSpPr>
                <p:cNvPr id="13" name="TextBox 12">
                  <a:extLst>
                    <a:ext uri="{FF2B5EF4-FFF2-40B4-BE49-F238E27FC236}">
                      <a16:creationId xmlns:a16="http://schemas.microsoft.com/office/drawing/2014/main" id="{A1AC459B-AABE-857F-AE37-695BE64690B3}"/>
                    </a:ext>
                  </a:extLst>
                </p:cNvPr>
                <p:cNvSpPr txBox="1"/>
                <p:nvPr/>
              </p:nvSpPr>
              <p:spPr>
                <a:xfrm>
                  <a:off x="4452897" y="3669064"/>
                  <a:ext cx="1391314" cy="597143"/>
                </a:xfrm>
                <a:prstGeom prst="rect">
                  <a:avLst/>
                </a:prstGeom>
                <a:noFill/>
              </p:spPr>
              <p:txBody>
                <a:bodyPr wrap="square" rtlCol="0">
                  <a:spAutoFit/>
                </a:bodyPr>
                <a:lstStyle/>
                <a:p>
                  <a:r>
                    <a:rPr lang="en-US" sz="1600" b="1" dirty="0"/>
                    <a:t>Height</a:t>
                  </a:r>
                </a:p>
              </p:txBody>
            </p:sp>
            <p:sp>
              <p:nvSpPr>
                <p:cNvPr id="14" name="TextBox 13">
                  <a:extLst>
                    <a:ext uri="{FF2B5EF4-FFF2-40B4-BE49-F238E27FC236}">
                      <a16:creationId xmlns:a16="http://schemas.microsoft.com/office/drawing/2014/main" id="{4810574E-DCF6-58D5-AF16-EB7DB66673D3}"/>
                    </a:ext>
                  </a:extLst>
                </p:cNvPr>
                <p:cNvSpPr txBox="1"/>
                <p:nvPr/>
              </p:nvSpPr>
              <p:spPr>
                <a:xfrm>
                  <a:off x="6587762" y="5617507"/>
                  <a:ext cx="1486127" cy="597143"/>
                </a:xfrm>
                <a:prstGeom prst="rect">
                  <a:avLst/>
                </a:prstGeom>
                <a:noFill/>
              </p:spPr>
              <p:txBody>
                <a:bodyPr wrap="square" rtlCol="0">
                  <a:spAutoFit/>
                </a:bodyPr>
                <a:lstStyle/>
                <a:p>
                  <a:r>
                    <a:rPr lang="en-US" sz="1600" b="1" dirty="0"/>
                    <a:t>Weight</a:t>
                  </a:r>
                </a:p>
              </p:txBody>
            </p:sp>
            <p:cxnSp>
              <p:nvCxnSpPr>
                <p:cNvPr id="15" name="Straight Arrow Connector 14">
                  <a:extLst>
                    <a:ext uri="{FF2B5EF4-FFF2-40B4-BE49-F238E27FC236}">
                      <a16:creationId xmlns:a16="http://schemas.microsoft.com/office/drawing/2014/main" id="{445EF2FC-4872-F723-CFD5-4F6E6B51AD38}"/>
                    </a:ext>
                  </a:extLst>
                </p:cNvPr>
                <p:cNvCxnSpPr>
                  <a:cxnSpLocks/>
                </p:cNvCxnSpPr>
                <p:nvPr/>
              </p:nvCxnSpPr>
              <p:spPr>
                <a:xfrm flipV="1">
                  <a:off x="5387009" y="2796725"/>
                  <a:ext cx="0" cy="775252"/>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6BC24B-32AC-4C38-401F-7DA473E268BF}"/>
                    </a:ext>
                  </a:extLst>
                </p:cNvPr>
                <p:cNvCxnSpPr>
                  <a:cxnSpLocks/>
                </p:cNvCxnSpPr>
                <p:nvPr/>
              </p:nvCxnSpPr>
              <p:spPr>
                <a:xfrm>
                  <a:off x="8093765" y="5802173"/>
                  <a:ext cx="950843" cy="0"/>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grpSp>
        </p:grpSp>
        <p:sp>
          <p:nvSpPr>
            <p:cNvPr id="10" name="TextBox 9">
              <a:extLst>
                <a:ext uri="{FF2B5EF4-FFF2-40B4-BE49-F238E27FC236}">
                  <a16:creationId xmlns:a16="http://schemas.microsoft.com/office/drawing/2014/main" id="{EA1ED549-169D-914F-16D5-7343B6C6E7A7}"/>
                </a:ext>
              </a:extLst>
            </p:cNvPr>
            <p:cNvSpPr txBox="1"/>
            <p:nvPr/>
          </p:nvSpPr>
          <p:spPr>
            <a:xfrm>
              <a:off x="10913165" y="2271984"/>
              <a:ext cx="2414373" cy="651429"/>
            </a:xfrm>
            <a:prstGeom prst="rect">
              <a:avLst/>
            </a:prstGeom>
            <a:noFill/>
          </p:spPr>
          <p:txBody>
            <a:bodyPr wrap="square">
              <a:spAutoFit/>
            </a:bodyPr>
            <a:lstStyle/>
            <a:p>
              <a:r>
                <a:rPr lang="en-US" b="1" dirty="0">
                  <a:solidFill>
                    <a:srgbClr val="C00000"/>
                  </a:solidFill>
                </a:rPr>
                <a:t>Best Fit Line</a:t>
              </a:r>
            </a:p>
          </p:txBody>
        </p:sp>
      </p:grpSp>
      <p:sp>
        <p:nvSpPr>
          <p:cNvPr id="3" name="TextBox 2">
            <a:extLst>
              <a:ext uri="{FF2B5EF4-FFF2-40B4-BE49-F238E27FC236}">
                <a16:creationId xmlns:a16="http://schemas.microsoft.com/office/drawing/2014/main" id="{1103687A-39EA-A16E-489E-4DFABDF08A1B}"/>
              </a:ext>
            </a:extLst>
          </p:cNvPr>
          <p:cNvSpPr txBox="1"/>
          <p:nvPr/>
        </p:nvSpPr>
        <p:spPr>
          <a:xfrm>
            <a:off x="689446" y="858155"/>
            <a:ext cx="10813107" cy="830997"/>
          </a:xfrm>
          <a:prstGeom prst="rect">
            <a:avLst/>
          </a:prstGeom>
          <a:noFill/>
        </p:spPr>
        <p:txBody>
          <a:bodyPr wrap="square">
            <a:spAutoFit/>
          </a:bodyPr>
          <a:lstStyle/>
          <a:p>
            <a:r>
              <a:rPr lang="en-US" sz="2400" dirty="0"/>
              <a:t>Instead of fitting </a:t>
            </a:r>
            <a:r>
              <a:rPr lang="en-US" sz="2400" b="1" dirty="0"/>
              <a:t>a line to the data</a:t>
            </a:r>
            <a:r>
              <a:rPr lang="en-US" sz="2400" dirty="0"/>
              <a:t>, logistic regression fits an "S" </a:t>
            </a:r>
            <a:r>
              <a:rPr lang="en-US" sz="2400" b="1" dirty="0"/>
              <a:t>shaped</a:t>
            </a:r>
            <a:r>
              <a:rPr lang="en-US" sz="2400" dirty="0"/>
              <a:t> "Logistic Function" or "</a:t>
            </a:r>
            <a:r>
              <a:rPr lang="en-US" sz="2400" b="1" dirty="0">
                <a:solidFill>
                  <a:srgbClr val="C00000"/>
                </a:solidFill>
              </a:rPr>
              <a:t>Sigmoid Function".</a:t>
            </a:r>
            <a:endParaRPr lang="en-IN" sz="2400" dirty="0"/>
          </a:p>
        </p:txBody>
      </p:sp>
    </p:spTree>
    <p:extLst>
      <p:ext uri="{BB962C8B-B14F-4D97-AF65-F5344CB8AC3E}">
        <p14:creationId xmlns:p14="http://schemas.microsoft.com/office/powerpoint/2010/main" val="36025873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AB70-D9E4-EC6C-2AAC-125DFFB7C26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784D6B-C98B-820B-0004-9EAF78A6BB20}"/>
              </a:ext>
            </a:extLst>
          </p:cNvPr>
          <p:cNvSpPr>
            <a:spLocks noGrp="1"/>
          </p:cNvSpPr>
          <p:nvPr>
            <p:ph idx="1"/>
          </p:nvPr>
        </p:nvSpPr>
        <p:spPr>
          <a:xfrm>
            <a:off x="702853" y="620486"/>
            <a:ext cx="10900568" cy="5529943"/>
          </a:xfrm>
        </p:spPr>
        <p:txBody>
          <a:bodyPr>
            <a:normAutofit/>
          </a:bodyPr>
          <a:lstStyle/>
          <a:p>
            <a:pPr marL="0" indent="0">
              <a:buNone/>
            </a:pPr>
            <a:r>
              <a:rPr lang="en-US" sz="2800" b="1" dirty="0"/>
              <a:t>🎯 Real-Life Example: Predicting if a Student Will Pass:</a:t>
            </a:r>
          </a:p>
          <a:p>
            <a:pPr marL="0" indent="0">
              <a:buNone/>
            </a:pPr>
            <a:r>
              <a:rPr lang="en-US" sz="2400" dirty="0"/>
              <a:t>Let’s say you want to predict whether a student will </a:t>
            </a:r>
            <a:r>
              <a:rPr lang="en-US" sz="2400" b="1" dirty="0">
                <a:solidFill>
                  <a:srgbClr val="C00000"/>
                </a:solidFill>
              </a:rPr>
              <a:t>pass</a:t>
            </a:r>
            <a:r>
              <a:rPr lang="en-US" sz="2400" dirty="0"/>
              <a:t> (</a:t>
            </a:r>
            <a:r>
              <a:rPr lang="en-US" sz="2400" b="1" dirty="0">
                <a:solidFill>
                  <a:srgbClr val="002060"/>
                </a:solidFill>
              </a:rPr>
              <a:t>1</a:t>
            </a:r>
            <a:r>
              <a:rPr lang="en-US" sz="2400" dirty="0"/>
              <a:t>) or </a:t>
            </a:r>
            <a:r>
              <a:rPr lang="en-US" sz="2400" b="1" dirty="0">
                <a:solidFill>
                  <a:srgbClr val="C00000"/>
                </a:solidFill>
              </a:rPr>
              <a:t>fail</a:t>
            </a:r>
            <a:r>
              <a:rPr lang="en-US" sz="2400" dirty="0"/>
              <a:t> (</a:t>
            </a:r>
            <a:r>
              <a:rPr lang="en-US" sz="2400" b="1" dirty="0">
                <a:solidFill>
                  <a:srgbClr val="002060"/>
                </a:solidFill>
              </a:rPr>
              <a:t>0</a:t>
            </a:r>
            <a:r>
              <a:rPr lang="en-US" sz="2400" dirty="0"/>
              <a:t>) an exam based on the hours they study.</a:t>
            </a:r>
          </a:p>
          <a:p>
            <a:pPr marL="0" indent="0">
              <a:buNone/>
            </a:pPr>
            <a:endParaRPr lang="en-IN" sz="2400" dirty="0"/>
          </a:p>
        </p:txBody>
      </p:sp>
      <p:graphicFrame>
        <p:nvGraphicFramePr>
          <p:cNvPr id="2" name="Table 1">
            <a:extLst>
              <a:ext uri="{FF2B5EF4-FFF2-40B4-BE49-F238E27FC236}">
                <a16:creationId xmlns:a16="http://schemas.microsoft.com/office/drawing/2014/main" id="{DAE5215E-615F-1928-6414-1B7B73C76E5A}"/>
              </a:ext>
            </a:extLst>
          </p:cNvPr>
          <p:cNvGraphicFramePr>
            <a:graphicFrameLocks noGrp="1"/>
          </p:cNvGraphicFramePr>
          <p:nvPr>
            <p:extLst>
              <p:ext uri="{D42A27DB-BD31-4B8C-83A1-F6EECF244321}">
                <p14:modId xmlns:p14="http://schemas.microsoft.com/office/powerpoint/2010/main" val="3213766280"/>
              </p:ext>
            </p:extLst>
          </p:nvPr>
        </p:nvGraphicFramePr>
        <p:xfrm>
          <a:off x="1118277" y="2175528"/>
          <a:ext cx="5725160" cy="3387993"/>
        </p:xfrm>
        <a:graphic>
          <a:graphicData uri="http://schemas.openxmlformats.org/drawingml/2006/table">
            <a:tbl>
              <a:tblPr firstRow="1" firstCol="1" bandRow="1">
                <a:tableStyleId>{5C22544A-7EE6-4342-B048-85BDC9FD1C3A}</a:tableStyleId>
              </a:tblPr>
              <a:tblGrid>
                <a:gridCol w="2862580">
                  <a:extLst>
                    <a:ext uri="{9D8B030D-6E8A-4147-A177-3AD203B41FA5}">
                      <a16:colId xmlns:a16="http://schemas.microsoft.com/office/drawing/2014/main" val="3109152377"/>
                    </a:ext>
                  </a:extLst>
                </a:gridCol>
                <a:gridCol w="2862580">
                  <a:extLst>
                    <a:ext uri="{9D8B030D-6E8A-4147-A177-3AD203B41FA5}">
                      <a16:colId xmlns:a16="http://schemas.microsoft.com/office/drawing/2014/main" val="2194669274"/>
                    </a:ext>
                  </a:extLst>
                </a:gridCol>
              </a:tblGrid>
              <a:tr h="483999">
                <a:tc>
                  <a:txBody>
                    <a:bodyPr/>
                    <a:lstStyle/>
                    <a:p>
                      <a:pPr>
                        <a:lnSpc>
                          <a:spcPct val="107000"/>
                        </a:lnSpc>
                        <a:spcAft>
                          <a:spcPts val="800"/>
                        </a:spcAft>
                        <a:buNone/>
                      </a:pPr>
                      <a:r>
                        <a:rPr lang="en-IN" sz="2400" kern="100">
                          <a:effectLst/>
                        </a:rPr>
                        <a:t>Hours Studied (X)</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Result (Y)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117185365"/>
                  </a:ext>
                </a:extLst>
              </a:tr>
              <a:tr h="483999">
                <a:tc>
                  <a:txBody>
                    <a:bodyPr/>
                    <a:lstStyle/>
                    <a:p>
                      <a:pPr>
                        <a:lnSpc>
                          <a:spcPct val="107000"/>
                        </a:lnSpc>
                        <a:spcAft>
                          <a:spcPts val="800"/>
                        </a:spcAft>
                        <a:buNone/>
                      </a:pPr>
                      <a:r>
                        <a:rPr lang="en-IN" sz="2400" kern="100" dirty="0">
                          <a:effectLst/>
                        </a:rPr>
                        <a:t>1</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 (Fail)</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841116614"/>
                  </a:ext>
                </a:extLst>
              </a:tr>
              <a:tr h="483999">
                <a:tc>
                  <a:txBody>
                    <a:bodyPr/>
                    <a:lstStyle/>
                    <a:p>
                      <a:pPr>
                        <a:lnSpc>
                          <a:spcPct val="107000"/>
                        </a:lnSpc>
                        <a:spcAft>
                          <a:spcPts val="800"/>
                        </a:spcAft>
                        <a:buNone/>
                      </a:pPr>
                      <a:r>
                        <a:rPr lang="en-IN" sz="2400" kern="100">
                          <a:effectLst/>
                        </a:rPr>
                        <a:t>2</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 (Fail)</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718162916"/>
                  </a:ext>
                </a:extLst>
              </a:tr>
              <a:tr h="483999">
                <a:tc>
                  <a:txBody>
                    <a:bodyPr/>
                    <a:lstStyle/>
                    <a:p>
                      <a:pPr>
                        <a:lnSpc>
                          <a:spcPct val="107000"/>
                        </a:lnSpc>
                        <a:spcAft>
                          <a:spcPts val="800"/>
                        </a:spcAft>
                        <a:buNone/>
                      </a:pPr>
                      <a:r>
                        <a:rPr lang="en-IN" sz="2400" kern="100">
                          <a:effectLst/>
                        </a:rPr>
                        <a:t>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 (Fail)</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201099392"/>
                  </a:ext>
                </a:extLst>
              </a:tr>
              <a:tr h="483999">
                <a:tc>
                  <a:txBody>
                    <a:bodyPr/>
                    <a:lstStyle/>
                    <a:p>
                      <a:pPr>
                        <a:lnSpc>
                          <a:spcPct val="107000"/>
                        </a:lnSpc>
                        <a:spcAft>
                          <a:spcPts val="800"/>
                        </a:spcAft>
                        <a:buNone/>
                      </a:pPr>
                      <a:r>
                        <a:rPr lang="en-IN" sz="2400" kern="100">
                          <a:effectLst/>
                        </a:rPr>
                        <a:t>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 (Pass)</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777488215"/>
                  </a:ext>
                </a:extLst>
              </a:tr>
              <a:tr h="483999">
                <a:tc>
                  <a:txBody>
                    <a:bodyPr/>
                    <a:lstStyle/>
                    <a:p>
                      <a:pPr>
                        <a:lnSpc>
                          <a:spcPct val="107000"/>
                        </a:lnSpc>
                        <a:spcAft>
                          <a:spcPts val="800"/>
                        </a:spcAft>
                        <a:buNone/>
                      </a:pPr>
                      <a:r>
                        <a:rPr lang="en-IN" sz="2400" kern="100">
                          <a:effectLst/>
                        </a:rPr>
                        <a:t>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 (Pass)</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69003480"/>
                  </a:ext>
                </a:extLst>
              </a:tr>
              <a:tr h="483999">
                <a:tc>
                  <a:txBody>
                    <a:bodyPr/>
                    <a:lstStyle/>
                    <a:p>
                      <a:pPr>
                        <a:lnSpc>
                          <a:spcPct val="107000"/>
                        </a:lnSpc>
                        <a:spcAft>
                          <a:spcPts val="800"/>
                        </a:spcAft>
                        <a:buNone/>
                      </a:pPr>
                      <a:r>
                        <a:rPr lang="en-IN" sz="2400" kern="100">
                          <a:effectLst/>
                        </a:rPr>
                        <a:t>6</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1 (Pass)</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99783862"/>
                  </a:ext>
                </a:extLst>
              </a:tr>
            </a:tbl>
          </a:graphicData>
        </a:graphic>
      </p:graphicFrame>
      <p:sp>
        <p:nvSpPr>
          <p:cNvPr id="5" name="TextBox 4">
            <a:extLst>
              <a:ext uri="{FF2B5EF4-FFF2-40B4-BE49-F238E27FC236}">
                <a16:creationId xmlns:a16="http://schemas.microsoft.com/office/drawing/2014/main" id="{46498CF3-6899-8085-5B08-6ED1939858D0}"/>
              </a:ext>
            </a:extLst>
          </p:cNvPr>
          <p:cNvSpPr txBox="1"/>
          <p:nvPr/>
        </p:nvSpPr>
        <p:spPr>
          <a:xfrm>
            <a:off x="7101680" y="2674212"/>
            <a:ext cx="4387467" cy="954107"/>
          </a:xfrm>
          <a:prstGeom prst="rect">
            <a:avLst/>
          </a:prstGeom>
          <a:noFill/>
        </p:spPr>
        <p:txBody>
          <a:bodyPr wrap="square">
            <a:spAutoFit/>
          </a:bodyPr>
          <a:lstStyle/>
          <a:p>
            <a:r>
              <a:rPr lang="en-IN" sz="2800" dirty="0"/>
              <a:t>We want a </a:t>
            </a:r>
            <a:r>
              <a:rPr lang="en-IN" sz="2800" b="1" dirty="0"/>
              <a:t>model</a:t>
            </a:r>
            <a:r>
              <a:rPr lang="en-IN" sz="2800" dirty="0"/>
              <a:t> </a:t>
            </a:r>
            <a:r>
              <a:rPr lang="en-IN" sz="2800" b="1" dirty="0">
                <a:solidFill>
                  <a:srgbClr val="C00000"/>
                </a:solidFill>
              </a:rPr>
              <a:t>to predict </a:t>
            </a:r>
            <a:r>
              <a:rPr lang="en-IN" sz="2800" dirty="0"/>
              <a:t>Y = </a:t>
            </a:r>
            <a:r>
              <a:rPr lang="en-IN" sz="2800" b="1" dirty="0"/>
              <a:t>0</a:t>
            </a:r>
            <a:r>
              <a:rPr lang="en-IN" sz="2800" dirty="0"/>
              <a:t> </a:t>
            </a:r>
            <a:r>
              <a:rPr lang="en-IN" sz="2800" b="1" dirty="0">
                <a:solidFill>
                  <a:srgbClr val="C00000"/>
                </a:solidFill>
              </a:rPr>
              <a:t>or</a:t>
            </a:r>
            <a:r>
              <a:rPr lang="en-IN" sz="2800" dirty="0"/>
              <a:t> </a:t>
            </a:r>
            <a:r>
              <a:rPr lang="en-IN" sz="2800" b="1" dirty="0"/>
              <a:t>1</a:t>
            </a:r>
            <a:r>
              <a:rPr lang="en-IN" sz="2800" dirty="0"/>
              <a:t> based on </a:t>
            </a:r>
            <a:r>
              <a:rPr lang="en-IN" sz="2800" b="1" dirty="0"/>
              <a:t>X</a:t>
            </a:r>
            <a:r>
              <a:rPr lang="en-IN" sz="2800" dirty="0"/>
              <a:t>.</a:t>
            </a:r>
          </a:p>
        </p:txBody>
      </p:sp>
    </p:spTree>
    <p:extLst>
      <p:ext uri="{BB962C8B-B14F-4D97-AF65-F5344CB8AC3E}">
        <p14:creationId xmlns:p14="http://schemas.microsoft.com/office/powerpoint/2010/main" val="2729614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98FBDF-4420-1BF8-25DB-F96F7ABE9B16}"/>
              </a:ext>
            </a:extLst>
          </p:cNvPr>
          <p:cNvSpPr txBox="1"/>
          <p:nvPr/>
        </p:nvSpPr>
        <p:spPr>
          <a:xfrm>
            <a:off x="793101" y="671804"/>
            <a:ext cx="11103429" cy="5324535"/>
          </a:xfrm>
          <a:prstGeom prst="rect">
            <a:avLst/>
          </a:prstGeom>
          <a:noFill/>
        </p:spPr>
        <p:txBody>
          <a:bodyPr wrap="square">
            <a:spAutoFit/>
          </a:bodyPr>
          <a:lstStyle/>
          <a:p>
            <a:pPr algn="l"/>
            <a:r>
              <a:rPr lang="en-US" sz="2000" b="1" i="0" dirty="0">
                <a:solidFill>
                  <a:srgbClr val="374151"/>
                </a:solidFill>
                <a:effectLst/>
                <a:latin typeface="Söhne"/>
              </a:rPr>
              <a:t>Example-3: Predicting Housing Prices</a:t>
            </a:r>
            <a:endParaRPr lang="en-US" sz="2000" b="0" i="0" dirty="0">
              <a:solidFill>
                <a:srgbClr val="374151"/>
              </a:solidFill>
              <a:effectLst/>
              <a:latin typeface="Söhne"/>
            </a:endParaRPr>
          </a:p>
          <a:p>
            <a:pPr algn="l"/>
            <a:r>
              <a:rPr lang="en-US" sz="2000" b="0" i="0" dirty="0">
                <a:solidFill>
                  <a:srgbClr val="374151"/>
                </a:solidFill>
                <a:effectLst/>
                <a:latin typeface="Söhne"/>
              </a:rPr>
              <a:t>	Let's consider a common example of supervised learning: predicting housing prices based on various features.</a:t>
            </a:r>
          </a:p>
          <a:p>
            <a:pPr algn="l">
              <a:buFont typeface="+mj-lt"/>
              <a:buAutoNum type="arabicPeriod"/>
            </a:pPr>
            <a:r>
              <a:rPr lang="en-US" sz="2000" b="1" i="0" dirty="0">
                <a:solidFill>
                  <a:srgbClr val="374151"/>
                </a:solidFill>
                <a:effectLst/>
                <a:latin typeface="Söhne"/>
              </a:rPr>
              <a:t>Input Features:</a:t>
            </a:r>
            <a:endParaRPr lang="en-US" sz="2000" b="0" i="0" dirty="0">
              <a:solidFill>
                <a:srgbClr val="374151"/>
              </a:solidFill>
              <a:effectLst/>
              <a:latin typeface="Söhne"/>
            </a:endParaRPr>
          </a:p>
          <a:p>
            <a:pPr marL="742950" lvl="1" indent="-285750" algn="l">
              <a:buFont typeface="+mj-lt"/>
              <a:buAutoNum type="arabicPeriod"/>
            </a:pPr>
            <a:r>
              <a:rPr lang="en-US" sz="2000" b="0" i="0" dirty="0">
                <a:solidFill>
                  <a:srgbClr val="374151"/>
                </a:solidFill>
                <a:effectLst/>
                <a:latin typeface="Söhne"/>
              </a:rPr>
              <a:t>Size of the house (in square feet)</a:t>
            </a:r>
          </a:p>
          <a:p>
            <a:pPr marL="742950" lvl="1" indent="-285750" algn="l">
              <a:buFont typeface="+mj-lt"/>
              <a:buAutoNum type="arabicPeriod"/>
            </a:pPr>
            <a:r>
              <a:rPr lang="en-US" sz="2000" b="0" i="0" dirty="0">
                <a:solidFill>
                  <a:srgbClr val="374151"/>
                </a:solidFill>
                <a:effectLst/>
                <a:latin typeface="Söhne"/>
              </a:rPr>
              <a:t>Number of bedrooms</a:t>
            </a:r>
          </a:p>
          <a:p>
            <a:pPr marL="742950" lvl="1" indent="-285750" algn="l">
              <a:buFont typeface="+mj-lt"/>
              <a:buAutoNum type="arabicPeriod"/>
            </a:pPr>
            <a:r>
              <a:rPr lang="en-US" sz="2000" b="0" i="0" dirty="0">
                <a:solidFill>
                  <a:srgbClr val="374151"/>
                </a:solidFill>
                <a:effectLst/>
                <a:latin typeface="Söhne"/>
              </a:rPr>
              <a:t>Number of bathrooms</a:t>
            </a:r>
          </a:p>
          <a:p>
            <a:pPr marL="742950" lvl="1" indent="-285750" algn="l">
              <a:buFont typeface="+mj-lt"/>
              <a:buAutoNum type="arabicPeriod"/>
            </a:pPr>
            <a:r>
              <a:rPr lang="en-US" sz="2000" b="0" i="0" dirty="0">
                <a:solidFill>
                  <a:srgbClr val="374151"/>
                </a:solidFill>
                <a:effectLst/>
                <a:latin typeface="Söhne"/>
              </a:rPr>
              <a:t>Distance to the city center</a:t>
            </a:r>
          </a:p>
          <a:p>
            <a:pPr marL="742950" lvl="1" indent="-285750" algn="l">
              <a:buFont typeface="+mj-lt"/>
              <a:buAutoNum type="arabicPeriod"/>
            </a:pPr>
            <a:r>
              <a:rPr lang="en-US" sz="2000" b="0" i="0" dirty="0">
                <a:solidFill>
                  <a:srgbClr val="374151"/>
                </a:solidFill>
                <a:effectLst/>
                <a:latin typeface="Söhne"/>
              </a:rPr>
              <a:t>Presence of nearby amenities (e.g., schools, parks)</a:t>
            </a:r>
          </a:p>
          <a:p>
            <a:pPr algn="l">
              <a:buFont typeface="+mj-lt"/>
              <a:buAutoNum type="arabicPeriod"/>
            </a:pPr>
            <a:r>
              <a:rPr lang="en-US" sz="2000" b="1" i="0" dirty="0">
                <a:solidFill>
                  <a:srgbClr val="374151"/>
                </a:solidFill>
                <a:effectLst/>
                <a:latin typeface="Söhne"/>
              </a:rPr>
              <a:t>Labels (Outputs):</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Sale price of the house</a:t>
            </a:r>
          </a:p>
          <a:p>
            <a:pPr algn="l">
              <a:buFont typeface="+mj-lt"/>
              <a:buAutoNum type="arabicPeriod"/>
            </a:pPr>
            <a:r>
              <a:rPr lang="en-US" sz="2000" b="1" i="0" dirty="0">
                <a:solidFill>
                  <a:srgbClr val="374151"/>
                </a:solidFill>
                <a:effectLst/>
                <a:latin typeface="Söhne"/>
              </a:rPr>
              <a:t>Training Dataset:</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A dataset containing historical examples of houses with features and their corresponding sale prices.</a:t>
            </a:r>
          </a:p>
          <a:p>
            <a:pPr algn="l">
              <a:buFont typeface="+mj-lt"/>
              <a:buAutoNum type="arabicPeriod"/>
            </a:pPr>
            <a:r>
              <a:rPr lang="en-US" sz="2000" b="1" i="0" dirty="0">
                <a:solidFill>
                  <a:srgbClr val="374151"/>
                </a:solidFill>
                <a:effectLst/>
                <a:latin typeface="Söhne"/>
              </a:rPr>
              <a:t>Model:</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A supervised learning algorithm, such as linear regression, is chosen to learn the relationship between the input features and the sale prices.</a:t>
            </a:r>
          </a:p>
        </p:txBody>
      </p:sp>
    </p:spTree>
    <p:extLst>
      <p:ext uri="{BB962C8B-B14F-4D97-AF65-F5344CB8AC3E}">
        <p14:creationId xmlns:p14="http://schemas.microsoft.com/office/powerpoint/2010/main" val="33908837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65AB3-1946-E08B-C706-9B308124A32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B04C8F-F0BB-3A45-9D2A-5959FA529B3B}"/>
              </a:ext>
            </a:extLst>
          </p:cNvPr>
          <p:cNvSpPr>
            <a:spLocks noGrp="1"/>
          </p:cNvSpPr>
          <p:nvPr>
            <p:ph idx="1"/>
          </p:nvPr>
        </p:nvSpPr>
        <p:spPr>
          <a:xfrm>
            <a:off x="702852" y="620486"/>
            <a:ext cx="11162313" cy="5529943"/>
          </a:xfrm>
        </p:spPr>
        <p:txBody>
          <a:bodyPr>
            <a:normAutofit/>
          </a:bodyPr>
          <a:lstStyle/>
          <a:p>
            <a:pPr marL="0" indent="0">
              <a:buNone/>
            </a:pPr>
            <a:r>
              <a:rPr lang="en-US" sz="2800" b="1" dirty="0"/>
              <a:t>❌ Why not use Linear Regression?</a:t>
            </a:r>
          </a:p>
          <a:p>
            <a:pPr marL="0" indent="0">
              <a:buNone/>
            </a:pPr>
            <a:r>
              <a:rPr lang="en-US" sz="2400" dirty="0"/>
              <a:t>In Linear Regression, we might model it like:</a:t>
            </a:r>
          </a:p>
          <a:p>
            <a:pPr marL="0" indent="0">
              <a:buNone/>
            </a:pPr>
            <a:endParaRPr lang="en-US" sz="2400" dirty="0"/>
          </a:p>
          <a:p>
            <a:pPr marL="0" indent="0">
              <a:buNone/>
            </a:pPr>
            <a:endParaRPr lang="en-US" sz="2400" dirty="0"/>
          </a:p>
          <a:p>
            <a:pPr marL="0" indent="0">
              <a:buNone/>
            </a:pPr>
            <a:endParaRPr lang="en-US" sz="2400" dirty="0"/>
          </a:p>
          <a:p>
            <a:r>
              <a:rPr lang="en-US" sz="2400" dirty="0"/>
              <a:t>But this can give values like </a:t>
            </a:r>
            <a:r>
              <a:rPr lang="en-US" sz="2400" b="1" dirty="0"/>
              <a:t>1.5</a:t>
            </a:r>
            <a:r>
              <a:rPr lang="en-US" sz="2400" dirty="0"/>
              <a:t> or </a:t>
            </a:r>
            <a:r>
              <a:rPr lang="en-US" sz="2400" b="1" dirty="0"/>
              <a:t>-0.3</a:t>
            </a:r>
            <a:r>
              <a:rPr lang="en-US" sz="2400" dirty="0"/>
              <a:t>, which are not valid </a:t>
            </a:r>
            <a:r>
              <a:rPr lang="en-US" sz="2400" b="1" dirty="0"/>
              <a:t>as class predictions </a:t>
            </a:r>
            <a:r>
              <a:rPr lang="en-US" sz="2400" dirty="0"/>
              <a:t>(you can't get "1.5 Pass").</a:t>
            </a:r>
          </a:p>
          <a:p>
            <a:r>
              <a:rPr lang="en-US" sz="2400" dirty="0"/>
              <a:t>Also, the values are not restricted between </a:t>
            </a:r>
            <a:r>
              <a:rPr lang="en-US" sz="2400" b="1" dirty="0"/>
              <a:t>0</a:t>
            </a:r>
            <a:r>
              <a:rPr lang="en-US" sz="2400" dirty="0"/>
              <a:t> and </a:t>
            </a:r>
            <a:r>
              <a:rPr lang="en-US" sz="2400" b="1" dirty="0"/>
              <a:t>1</a:t>
            </a:r>
            <a:r>
              <a:rPr lang="en-US" sz="2400" dirty="0"/>
              <a:t>, but probabilities must be!</a:t>
            </a:r>
          </a:p>
          <a:p>
            <a:pPr marL="0" indent="0">
              <a:buNone/>
            </a:pPr>
            <a:endParaRPr lang="en-US" sz="2400" dirty="0"/>
          </a:p>
          <a:p>
            <a:pPr marL="0" indent="0">
              <a:buNone/>
            </a:pPr>
            <a:r>
              <a:rPr lang="en-US" sz="2800" b="1" dirty="0"/>
              <a:t>✅ Logistic Regression Fixes This</a:t>
            </a:r>
          </a:p>
          <a:p>
            <a:pPr marL="0" indent="0">
              <a:buNone/>
            </a:pPr>
            <a:r>
              <a:rPr lang="en-US" sz="2400" dirty="0"/>
              <a:t>Logistic Regression applies a </a:t>
            </a:r>
            <a:r>
              <a:rPr lang="en-US" sz="2400" b="1" dirty="0">
                <a:solidFill>
                  <a:srgbClr val="C00000"/>
                </a:solidFill>
              </a:rPr>
              <a:t>sigmoid function </a:t>
            </a:r>
            <a:r>
              <a:rPr lang="en-US" sz="2400" dirty="0"/>
              <a:t>to </a:t>
            </a:r>
            <a:r>
              <a:rPr lang="en-US" sz="2400" b="1" dirty="0">
                <a:solidFill>
                  <a:srgbClr val="C00000"/>
                </a:solidFill>
              </a:rPr>
              <a:t>squash outputs </a:t>
            </a:r>
            <a:r>
              <a:rPr lang="en-US" sz="2400" dirty="0"/>
              <a:t>to be </a:t>
            </a:r>
            <a:r>
              <a:rPr lang="en-US" sz="2400" b="1" dirty="0">
                <a:solidFill>
                  <a:srgbClr val="002060"/>
                </a:solidFill>
              </a:rPr>
              <a:t>between</a:t>
            </a:r>
            <a:r>
              <a:rPr lang="en-US" sz="2400" dirty="0"/>
              <a:t> </a:t>
            </a:r>
            <a:r>
              <a:rPr lang="en-US" sz="2400" b="1" dirty="0">
                <a:solidFill>
                  <a:srgbClr val="C00000"/>
                </a:solidFill>
              </a:rPr>
              <a:t>0</a:t>
            </a:r>
            <a:r>
              <a:rPr lang="en-US" sz="2400" dirty="0"/>
              <a:t> and </a:t>
            </a:r>
            <a:r>
              <a:rPr lang="en-US" sz="2400" b="1" dirty="0">
                <a:solidFill>
                  <a:srgbClr val="C00000"/>
                </a:solidFill>
              </a:rPr>
              <a:t>1</a:t>
            </a:r>
            <a:r>
              <a:rPr lang="en-US" sz="2400" dirty="0"/>
              <a:t>.</a:t>
            </a:r>
          </a:p>
          <a:p>
            <a:pPr marL="0" indent="0">
              <a:buNone/>
            </a:pPr>
            <a:endParaRPr lang="en-IN" sz="2400" dirty="0"/>
          </a:p>
          <a:p>
            <a:pPr marL="0" indent="0">
              <a:buNone/>
            </a:pPr>
            <a:endParaRPr lang="en-IN" sz="2400" dirty="0"/>
          </a:p>
        </p:txBody>
      </p:sp>
      <p:pic>
        <p:nvPicPr>
          <p:cNvPr id="4" name="Picture 3">
            <a:extLst>
              <a:ext uri="{FF2B5EF4-FFF2-40B4-BE49-F238E27FC236}">
                <a16:creationId xmlns:a16="http://schemas.microsoft.com/office/drawing/2014/main" id="{CB5941F5-CE31-7EC7-B282-4FD91C30F1FF}"/>
              </a:ext>
            </a:extLst>
          </p:cNvPr>
          <p:cNvPicPr>
            <a:picLocks noChangeAspect="1"/>
          </p:cNvPicPr>
          <p:nvPr/>
        </p:nvPicPr>
        <p:blipFill>
          <a:blip r:embed="rId2"/>
          <a:stretch>
            <a:fillRect/>
          </a:stretch>
        </p:blipFill>
        <p:spPr>
          <a:xfrm>
            <a:off x="3123370" y="1822550"/>
            <a:ext cx="2377719" cy="736954"/>
          </a:xfrm>
          <a:prstGeom prst="rect">
            <a:avLst/>
          </a:prstGeom>
        </p:spPr>
      </p:pic>
    </p:spTree>
    <p:extLst>
      <p:ext uri="{BB962C8B-B14F-4D97-AF65-F5344CB8AC3E}">
        <p14:creationId xmlns:p14="http://schemas.microsoft.com/office/powerpoint/2010/main" val="2978751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7F2E1-BF6F-B9F8-1511-946C74FFD6A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F2660-ABDF-41E4-BD3A-2D1C1453F6EC}"/>
              </a:ext>
            </a:extLst>
          </p:cNvPr>
          <p:cNvSpPr>
            <a:spLocks noGrp="1"/>
          </p:cNvSpPr>
          <p:nvPr>
            <p:ph idx="1"/>
          </p:nvPr>
        </p:nvSpPr>
        <p:spPr>
          <a:xfrm>
            <a:off x="702853" y="620486"/>
            <a:ext cx="10900568" cy="5529943"/>
          </a:xfrm>
        </p:spPr>
        <p:txBody>
          <a:bodyPr>
            <a:normAutofit/>
          </a:bodyPr>
          <a:lstStyle/>
          <a:p>
            <a:pPr marL="0" indent="0">
              <a:buNone/>
            </a:pPr>
            <a:r>
              <a:rPr lang="en-US" sz="2800" b="1" dirty="0">
                <a:solidFill>
                  <a:srgbClr val="002060"/>
                </a:solidFill>
              </a:rPr>
              <a:t>✅ Step 1: Linear Function:</a:t>
            </a:r>
          </a:p>
          <a:p>
            <a:pPr marL="0" indent="0">
              <a:buNone/>
            </a:pPr>
            <a:r>
              <a:rPr lang="en-US" sz="2400" dirty="0"/>
              <a:t>We start by </a:t>
            </a:r>
            <a:r>
              <a:rPr lang="en-US" sz="2400" b="1" dirty="0"/>
              <a:t>computing</a:t>
            </a:r>
            <a:r>
              <a:rPr lang="en-US" sz="2400" dirty="0"/>
              <a:t> a </a:t>
            </a:r>
            <a:r>
              <a:rPr lang="en-US" sz="2400" b="1" dirty="0">
                <a:solidFill>
                  <a:srgbClr val="C00000"/>
                </a:solidFill>
              </a:rPr>
              <a:t>linear combination</a:t>
            </a:r>
            <a:r>
              <a:rPr lang="en-US" sz="2400" dirty="0"/>
              <a:t>:</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This z can range from </a:t>
            </a:r>
            <a:r>
              <a:rPr lang="en-US" sz="2400" b="1" dirty="0">
                <a:solidFill>
                  <a:srgbClr val="C00000"/>
                </a:solidFill>
              </a:rPr>
              <a:t>−∞</a:t>
            </a:r>
            <a:r>
              <a:rPr lang="en-US" sz="2400" dirty="0"/>
              <a:t> to </a:t>
            </a:r>
            <a:r>
              <a:rPr lang="en-US" sz="2400" b="1" dirty="0">
                <a:solidFill>
                  <a:srgbClr val="C00000"/>
                </a:solidFill>
              </a:rPr>
              <a:t>+∞</a:t>
            </a:r>
          </a:p>
          <a:p>
            <a:pPr marL="0" indent="0">
              <a:buNone/>
            </a:pPr>
            <a:endParaRPr lang="en-US" sz="2400" b="1" dirty="0">
              <a:solidFill>
                <a:srgbClr val="C00000"/>
              </a:solidFill>
            </a:endParaRPr>
          </a:p>
          <a:p>
            <a:pPr marL="0" indent="0">
              <a:buNone/>
            </a:pPr>
            <a:r>
              <a:rPr lang="en-US" sz="2800" b="1" dirty="0"/>
              <a:t>Why do we start from a linear equation in logistic regression?</a:t>
            </a:r>
          </a:p>
          <a:p>
            <a:pPr marL="0" indent="0">
              <a:buNone/>
            </a:pPr>
            <a:r>
              <a:rPr lang="en-US" sz="2400" b="1" dirty="0">
                <a:solidFill>
                  <a:srgbClr val="0070C0"/>
                </a:solidFill>
              </a:rPr>
              <a:t>Logistic regression </a:t>
            </a:r>
            <a:r>
              <a:rPr lang="en-US" sz="2400" dirty="0"/>
              <a:t>is </a:t>
            </a:r>
            <a:r>
              <a:rPr lang="en-US" sz="2400" b="1" dirty="0">
                <a:solidFill>
                  <a:srgbClr val="C00000"/>
                </a:solidFill>
              </a:rPr>
              <a:t>based on </a:t>
            </a:r>
            <a:r>
              <a:rPr lang="en-US" sz="2400" b="1" dirty="0">
                <a:solidFill>
                  <a:srgbClr val="0070C0"/>
                </a:solidFill>
              </a:rPr>
              <a:t>linear regression</a:t>
            </a:r>
            <a:r>
              <a:rPr lang="en-US" sz="2400" dirty="0"/>
              <a:t>, but it's </a:t>
            </a:r>
            <a:r>
              <a:rPr lang="en-US" sz="2400" b="1" dirty="0"/>
              <a:t>used for </a:t>
            </a:r>
            <a:r>
              <a:rPr lang="en-US" sz="2400" b="1" dirty="0">
                <a:solidFill>
                  <a:srgbClr val="C00000"/>
                </a:solidFill>
              </a:rPr>
              <a:t>classification</a:t>
            </a:r>
            <a:r>
              <a:rPr lang="en-US" sz="2400" dirty="0"/>
              <a:t>, not regression. So, it keeps the linear combination part and </a:t>
            </a:r>
            <a:r>
              <a:rPr lang="en-US" sz="2400" b="1" dirty="0">
                <a:solidFill>
                  <a:srgbClr val="C00000"/>
                </a:solidFill>
              </a:rPr>
              <a:t>adds</a:t>
            </a:r>
            <a:r>
              <a:rPr lang="en-US" sz="2400" dirty="0"/>
              <a:t> </a:t>
            </a:r>
            <a:r>
              <a:rPr lang="en-US" sz="2400" b="1" dirty="0">
                <a:solidFill>
                  <a:srgbClr val="C00000"/>
                </a:solidFill>
              </a:rPr>
              <a:t>a</a:t>
            </a:r>
            <a:r>
              <a:rPr lang="en-US" sz="2400" dirty="0"/>
              <a:t> </a:t>
            </a:r>
            <a:r>
              <a:rPr lang="en-US" sz="2400" b="1" dirty="0">
                <a:solidFill>
                  <a:srgbClr val="C00000"/>
                </a:solidFill>
              </a:rPr>
              <a:t>twist</a:t>
            </a:r>
            <a:r>
              <a:rPr lang="en-US" sz="2400" dirty="0"/>
              <a:t> to map it into </a:t>
            </a:r>
            <a:r>
              <a:rPr lang="en-US" sz="2400" b="1" dirty="0"/>
              <a:t>probabilities</a:t>
            </a:r>
            <a:r>
              <a:rPr lang="en-US" sz="2400" dirty="0"/>
              <a:t>.</a:t>
            </a:r>
            <a:endParaRPr lang="en-IN" sz="2400" dirty="0"/>
          </a:p>
        </p:txBody>
      </p:sp>
      <p:pic>
        <p:nvPicPr>
          <p:cNvPr id="4" name="Picture 3">
            <a:extLst>
              <a:ext uri="{FF2B5EF4-FFF2-40B4-BE49-F238E27FC236}">
                <a16:creationId xmlns:a16="http://schemas.microsoft.com/office/drawing/2014/main" id="{5E478A52-2236-D60C-3A67-4FE4D462F539}"/>
              </a:ext>
            </a:extLst>
          </p:cNvPr>
          <p:cNvPicPr>
            <a:picLocks noChangeAspect="1"/>
          </p:cNvPicPr>
          <p:nvPr/>
        </p:nvPicPr>
        <p:blipFill>
          <a:blip r:embed="rId2"/>
          <a:stretch>
            <a:fillRect/>
          </a:stretch>
        </p:blipFill>
        <p:spPr>
          <a:xfrm>
            <a:off x="3321754" y="1873156"/>
            <a:ext cx="2891760" cy="762997"/>
          </a:xfrm>
          <a:prstGeom prst="rect">
            <a:avLst/>
          </a:prstGeom>
        </p:spPr>
      </p:pic>
    </p:spTree>
    <p:extLst>
      <p:ext uri="{BB962C8B-B14F-4D97-AF65-F5344CB8AC3E}">
        <p14:creationId xmlns:p14="http://schemas.microsoft.com/office/powerpoint/2010/main" val="40404010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93D64-3827-B454-E78A-C922521BAC3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47EEC3-BD2F-3B76-243D-875ABCA13147}"/>
              </a:ext>
            </a:extLst>
          </p:cNvPr>
          <p:cNvSpPr>
            <a:spLocks noGrp="1"/>
          </p:cNvSpPr>
          <p:nvPr>
            <p:ph idx="1"/>
          </p:nvPr>
        </p:nvSpPr>
        <p:spPr>
          <a:xfrm>
            <a:off x="702853" y="620486"/>
            <a:ext cx="10900568" cy="5529943"/>
          </a:xfrm>
        </p:spPr>
        <p:txBody>
          <a:bodyPr>
            <a:normAutofit lnSpcReduction="10000"/>
          </a:bodyPr>
          <a:lstStyle/>
          <a:p>
            <a:pPr marL="0" indent="0">
              <a:buNone/>
            </a:pPr>
            <a:r>
              <a:rPr lang="en-US" sz="2400" b="1" dirty="0"/>
              <a:t>✅ Step 2: Apply Sigmoid Function:</a:t>
            </a:r>
          </a:p>
          <a:p>
            <a:pPr marL="0" indent="0">
              <a:buNone/>
            </a:pPr>
            <a:r>
              <a:rPr lang="en-US" sz="2400" dirty="0"/>
              <a:t>Now, convert </a:t>
            </a:r>
            <a:r>
              <a:rPr lang="en-US" sz="3600" b="1" dirty="0">
                <a:solidFill>
                  <a:srgbClr val="C00000"/>
                </a:solidFill>
              </a:rPr>
              <a:t>z</a:t>
            </a:r>
            <a:r>
              <a:rPr lang="en-US" sz="2400" dirty="0"/>
              <a:t> to a </a:t>
            </a:r>
            <a:r>
              <a:rPr lang="en-US" sz="2400" b="1" dirty="0">
                <a:solidFill>
                  <a:srgbClr val="C00000"/>
                </a:solidFill>
              </a:rPr>
              <a:t>probability</a:t>
            </a:r>
            <a:r>
              <a:rPr lang="en-US" sz="2400" dirty="0"/>
              <a:t> using the </a:t>
            </a:r>
            <a:r>
              <a:rPr lang="en-US" sz="2400" b="1" dirty="0"/>
              <a:t>sigmoid</a:t>
            </a:r>
            <a:r>
              <a:rPr lang="en-US" sz="2400" dirty="0"/>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This gives a </a:t>
            </a:r>
            <a:r>
              <a:rPr lang="en-US" sz="2400" b="1" dirty="0"/>
              <a:t>probability between 0 and 1</a:t>
            </a:r>
            <a:r>
              <a:rPr lang="en-US" sz="2400" dirty="0"/>
              <a:t>.</a:t>
            </a:r>
          </a:p>
          <a:p>
            <a:pPr marL="0" indent="0">
              <a:buNone/>
            </a:pPr>
            <a:endParaRPr lang="en-US" sz="2400" dirty="0"/>
          </a:p>
          <a:p>
            <a:pPr marL="0" indent="0">
              <a:buNone/>
            </a:pPr>
            <a:r>
              <a:rPr lang="en-US" sz="2800" b="1" dirty="0"/>
              <a:t>✅ Step 3: Classification</a:t>
            </a:r>
          </a:p>
          <a:p>
            <a:r>
              <a:rPr lang="en-US" sz="2400" dirty="0"/>
              <a:t>We now set a </a:t>
            </a:r>
            <a:r>
              <a:rPr lang="en-US" sz="2400" b="1" dirty="0"/>
              <a:t>threshold</a:t>
            </a:r>
            <a:r>
              <a:rPr lang="en-US" sz="2400" dirty="0"/>
              <a:t>, typically 0.5:</a:t>
            </a:r>
          </a:p>
          <a:p>
            <a:r>
              <a:rPr lang="en-US" sz="2400" dirty="0"/>
              <a:t>If probability ≥ 0.5 → predict </a:t>
            </a:r>
            <a:r>
              <a:rPr lang="en-US" sz="2400" b="1" dirty="0"/>
              <a:t>1</a:t>
            </a:r>
            <a:r>
              <a:rPr lang="en-US" sz="2400" dirty="0"/>
              <a:t> (Pass)</a:t>
            </a:r>
          </a:p>
          <a:p>
            <a:r>
              <a:rPr lang="en-US" sz="2400" dirty="0"/>
              <a:t>If probability &lt; 0.5 → predict </a:t>
            </a:r>
            <a:r>
              <a:rPr lang="en-US" sz="2400" b="1" dirty="0"/>
              <a:t>0</a:t>
            </a:r>
            <a:r>
              <a:rPr lang="en-US" sz="2400" dirty="0"/>
              <a:t> (Fail)</a:t>
            </a:r>
          </a:p>
          <a:p>
            <a:pPr marL="0" indent="0">
              <a:buNone/>
            </a:pPr>
            <a:endParaRPr lang="en-IN" sz="2400" dirty="0"/>
          </a:p>
        </p:txBody>
      </p:sp>
      <p:pic>
        <p:nvPicPr>
          <p:cNvPr id="4" name="Picture 3">
            <a:extLst>
              <a:ext uri="{FF2B5EF4-FFF2-40B4-BE49-F238E27FC236}">
                <a16:creationId xmlns:a16="http://schemas.microsoft.com/office/drawing/2014/main" id="{F868F0C4-89E1-DB29-99D6-77BBA36A367E}"/>
              </a:ext>
            </a:extLst>
          </p:cNvPr>
          <p:cNvPicPr>
            <a:picLocks noChangeAspect="1"/>
          </p:cNvPicPr>
          <p:nvPr/>
        </p:nvPicPr>
        <p:blipFill>
          <a:blip r:embed="rId2"/>
          <a:stretch>
            <a:fillRect/>
          </a:stretch>
        </p:blipFill>
        <p:spPr>
          <a:xfrm>
            <a:off x="1766659" y="1798254"/>
            <a:ext cx="6429646" cy="1077148"/>
          </a:xfrm>
          <a:prstGeom prst="rect">
            <a:avLst/>
          </a:prstGeom>
        </p:spPr>
      </p:pic>
    </p:spTree>
    <p:extLst>
      <p:ext uri="{BB962C8B-B14F-4D97-AF65-F5344CB8AC3E}">
        <p14:creationId xmlns:p14="http://schemas.microsoft.com/office/powerpoint/2010/main" val="4166706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A42DA-3264-19D4-150C-A94740140EE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1EC789-19A6-73E8-6E16-E61C1D59D566}"/>
              </a:ext>
            </a:extLst>
          </p:cNvPr>
          <p:cNvSpPr>
            <a:spLocks noGrp="1"/>
          </p:cNvSpPr>
          <p:nvPr>
            <p:ph idx="1"/>
          </p:nvPr>
        </p:nvSpPr>
        <p:spPr>
          <a:xfrm>
            <a:off x="702853" y="620486"/>
            <a:ext cx="10900568" cy="5529943"/>
          </a:xfrm>
        </p:spPr>
        <p:txBody>
          <a:bodyPr>
            <a:normAutofit/>
          </a:bodyPr>
          <a:lstStyle/>
          <a:p>
            <a:pPr marL="0" indent="0">
              <a:buNone/>
            </a:pPr>
            <a:r>
              <a:rPr lang="en-US" sz="2400" b="1" dirty="0"/>
              <a:t>✅ Step 4: </a:t>
            </a:r>
            <a:r>
              <a:rPr lang="en-US" sz="2400" dirty="0"/>
              <a:t>Suppose the trained model gives:</a:t>
            </a:r>
            <a:r>
              <a:rPr lang="en-US" sz="2400" dirty="0">
                <a:solidFill>
                  <a:srgbClr val="C00000"/>
                </a:solidFill>
              </a:rPr>
              <a:t> </a:t>
            </a:r>
            <a:r>
              <a:rPr lang="el-GR" sz="2800" b="1" dirty="0">
                <a:solidFill>
                  <a:srgbClr val="C00000"/>
                </a:solidFill>
              </a:rPr>
              <a:t>β0 </a:t>
            </a:r>
            <a:r>
              <a:rPr lang="el-GR" sz="2800" b="1" dirty="0"/>
              <a:t>=−</a:t>
            </a:r>
            <a:r>
              <a:rPr lang="en-US" sz="2800" b="1"/>
              <a:t>5</a:t>
            </a:r>
            <a:r>
              <a:rPr lang="el-GR" sz="2800" b="1"/>
              <a:t>, </a:t>
            </a:r>
            <a:r>
              <a:rPr lang="el-GR" sz="2800" b="1" dirty="0">
                <a:solidFill>
                  <a:srgbClr val="C00000"/>
                </a:solidFill>
              </a:rPr>
              <a:t>β1</a:t>
            </a:r>
            <a:r>
              <a:rPr lang="el-GR" sz="2800" b="1" dirty="0"/>
              <a:t>=1.5</a:t>
            </a:r>
            <a:endParaRPr lang="en-US" sz="2400" b="1"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 Step 5: </a:t>
            </a:r>
            <a:r>
              <a:rPr lang="en-US" sz="2400" dirty="0"/>
              <a:t>Make Predictions: </a:t>
            </a:r>
          </a:p>
          <a:p>
            <a:pPr marL="0" indent="0">
              <a:buNone/>
            </a:pPr>
            <a:r>
              <a:rPr lang="en-US" sz="2400" dirty="0"/>
              <a:t>Let’s plug in x = 3 (3 hours studied):</a:t>
            </a:r>
          </a:p>
          <a:p>
            <a:pPr marL="0" indent="0">
              <a:buNone/>
            </a:pPr>
            <a:endParaRPr lang="en-US" sz="2400" dirty="0"/>
          </a:p>
          <a:p>
            <a:pPr marL="0" indent="0">
              <a:buNone/>
            </a:pPr>
            <a:endParaRPr lang="en-US" sz="2400" dirty="0"/>
          </a:p>
          <a:p>
            <a:pPr marL="0" indent="0">
              <a:buNone/>
            </a:pPr>
            <a:endParaRPr lang="en-US" sz="2400" dirty="0"/>
          </a:p>
          <a:p>
            <a:r>
              <a:rPr lang="en-US" sz="2400" dirty="0"/>
              <a:t>That means: </a:t>
            </a:r>
            <a:r>
              <a:rPr lang="en-US" sz="2400" b="1" dirty="0">
                <a:solidFill>
                  <a:srgbClr val="C00000"/>
                </a:solidFill>
              </a:rPr>
              <a:t>38%</a:t>
            </a:r>
            <a:r>
              <a:rPr lang="en-US" sz="2400" dirty="0"/>
              <a:t> </a:t>
            </a:r>
            <a:r>
              <a:rPr lang="en-US" sz="2400" b="1" dirty="0"/>
              <a:t>chance</a:t>
            </a:r>
            <a:r>
              <a:rPr lang="en-US" sz="2400" dirty="0"/>
              <a:t> of passing</a:t>
            </a:r>
          </a:p>
          <a:p>
            <a:r>
              <a:rPr lang="en-US" sz="2400" dirty="0"/>
              <a:t>Since 0.38 &lt; 0.5 → Model predicts </a:t>
            </a:r>
            <a:r>
              <a:rPr lang="en-US" sz="2400" b="1" dirty="0">
                <a:solidFill>
                  <a:srgbClr val="C00000"/>
                </a:solidFill>
              </a:rPr>
              <a:t>Fail</a:t>
            </a:r>
            <a:r>
              <a:rPr lang="en-US" sz="2400" dirty="0"/>
              <a:t> (0)</a:t>
            </a:r>
            <a:endParaRPr lang="en-IN" sz="2400" dirty="0"/>
          </a:p>
          <a:p>
            <a:pPr marL="0" indent="0">
              <a:buNone/>
            </a:pPr>
            <a:endParaRPr lang="en-US" sz="2400" dirty="0"/>
          </a:p>
          <a:p>
            <a:pPr marL="0" indent="0">
              <a:buNone/>
            </a:pPr>
            <a:endParaRPr lang="en-IN" sz="2400" dirty="0"/>
          </a:p>
        </p:txBody>
      </p:sp>
      <p:pic>
        <p:nvPicPr>
          <p:cNvPr id="4" name="Picture 3">
            <a:extLst>
              <a:ext uri="{FF2B5EF4-FFF2-40B4-BE49-F238E27FC236}">
                <a16:creationId xmlns:a16="http://schemas.microsoft.com/office/drawing/2014/main" id="{F2AC3405-BE4A-8B18-3D68-4016E07A15E9}"/>
              </a:ext>
            </a:extLst>
          </p:cNvPr>
          <p:cNvPicPr>
            <a:picLocks noChangeAspect="1"/>
          </p:cNvPicPr>
          <p:nvPr/>
        </p:nvPicPr>
        <p:blipFill>
          <a:blip r:embed="rId2"/>
          <a:stretch>
            <a:fillRect/>
          </a:stretch>
        </p:blipFill>
        <p:spPr>
          <a:xfrm>
            <a:off x="2576353" y="1234054"/>
            <a:ext cx="4804030" cy="1454062"/>
          </a:xfrm>
          <a:prstGeom prst="rect">
            <a:avLst/>
          </a:prstGeom>
        </p:spPr>
      </p:pic>
      <p:pic>
        <p:nvPicPr>
          <p:cNvPr id="6" name="Picture 5">
            <a:extLst>
              <a:ext uri="{FF2B5EF4-FFF2-40B4-BE49-F238E27FC236}">
                <a16:creationId xmlns:a16="http://schemas.microsoft.com/office/drawing/2014/main" id="{86365F88-5968-DF07-9091-B8091A783949}"/>
              </a:ext>
            </a:extLst>
          </p:cNvPr>
          <p:cNvPicPr>
            <a:picLocks noChangeAspect="1"/>
          </p:cNvPicPr>
          <p:nvPr/>
        </p:nvPicPr>
        <p:blipFill>
          <a:blip r:embed="rId3"/>
          <a:stretch>
            <a:fillRect/>
          </a:stretch>
        </p:blipFill>
        <p:spPr>
          <a:xfrm>
            <a:off x="1658424" y="3980862"/>
            <a:ext cx="7772013" cy="1125291"/>
          </a:xfrm>
          <a:prstGeom prst="rect">
            <a:avLst/>
          </a:prstGeom>
        </p:spPr>
      </p:pic>
    </p:spTree>
    <p:extLst>
      <p:ext uri="{BB962C8B-B14F-4D97-AF65-F5344CB8AC3E}">
        <p14:creationId xmlns:p14="http://schemas.microsoft.com/office/powerpoint/2010/main" val="32869114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678AB-92B2-0769-74A0-39745173637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969856-C3B2-04F1-01B6-11C3B43437A9}"/>
              </a:ext>
            </a:extLst>
          </p:cNvPr>
          <p:cNvSpPr>
            <a:spLocks noGrp="1"/>
          </p:cNvSpPr>
          <p:nvPr>
            <p:ph idx="1"/>
          </p:nvPr>
        </p:nvSpPr>
        <p:spPr>
          <a:xfrm>
            <a:off x="702853" y="620486"/>
            <a:ext cx="10900568" cy="5529943"/>
          </a:xfrm>
        </p:spPr>
        <p:txBody>
          <a:bodyPr>
            <a:normAutofit/>
          </a:bodyPr>
          <a:lstStyle/>
          <a:p>
            <a:pPr marL="0" indent="0">
              <a:buNone/>
            </a:pPr>
            <a:r>
              <a:rPr lang="en-US" sz="2800" b="1" dirty="0"/>
              <a:t>✅ Advantages of Logistic Regression</a:t>
            </a:r>
          </a:p>
          <a:p>
            <a:r>
              <a:rPr lang="en-US" sz="2400" dirty="0"/>
              <a:t>Simple and fast</a:t>
            </a:r>
          </a:p>
          <a:p>
            <a:r>
              <a:rPr lang="en-US" sz="2400" dirty="0"/>
              <a:t>Works well for </a:t>
            </a:r>
            <a:r>
              <a:rPr lang="en-US" sz="2400" b="1" dirty="0"/>
              <a:t>linearly separable </a:t>
            </a:r>
            <a:r>
              <a:rPr lang="en-US" sz="2400" dirty="0"/>
              <a:t>data</a:t>
            </a:r>
          </a:p>
          <a:p>
            <a:r>
              <a:rPr lang="en-US" sz="2400" dirty="0"/>
              <a:t>Gives </a:t>
            </a:r>
            <a:r>
              <a:rPr lang="en-US" sz="2400" b="1" dirty="0"/>
              <a:t>probabilities</a:t>
            </a:r>
            <a:r>
              <a:rPr lang="en-US" sz="2400" dirty="0"/>
              <a:t>, not just labels</a:t>
            </a:r>
          </a:p>
          <a:p>
            <a:r>
              <a:rPr lang="en-US" sz="2400" dirty="0"/>
              <a:t>Easy to interpret</a:t>
            </a:r>
          </a:p>
          <a:p>
            <a:pPr marL="0" indent="0">
              <a:buNone/>
            </a:pPr>
            <a:endParaRPr lang="en-US" sz="2400" dirty="0"/>
          </a:p>
          <a:p>
            <a:pPr marL="0" indent="0">
              <a:buNone/>
            </a:pPr>
            <a:r>
              <a:rPr lang="en-US" sz="2800" b="1" dirty="0"/>
              <a:t>❌ Limitations</a:t>
            </a:r>
          </a:p>
          <a:p>
            <a:r>
              <a:rPr lang="en-US" sz="2400" dirty="0"/>
              <a:t>Assumes a </a:t>
            </a:r>
            <a:r>
              <a:rPr lang="en-US" sz="2400" b="1" dirty="0"/>
              <a:t>linear boundary</a:t>
            </a:r>
            <a:r>
              <a:rPr lang="en-US" sz="2400" dirty="0"/>
              <a:t> between classes</a:t>
            </a:r>
          </a:p>
          <a:p>
            <a:r>
              <a:rPr lang="en-US" sz="2400" dirty="0"/>
              <a:t>Not suitable for </a:t>
            </a:r>
            <a:r>
              <a:rPr lang="en-US" sz="2400" b="1" dirty="0"/>
              <a:t>complex</a:t>
            </a:r>
            <a:r>
              <a:rPr lang="en-US" sz="2400" dirty="0"/>
              <a:t>, non-linear patterns (use Decision Trees, SVM, Neural Networks for that)</a:t>
            </a:r>
          </a:p>
          <a:p>
            <a:pPr marL="0" indent="0">
              <a:buNone/>
            </a:pPr>
            <a:endParaRPr lang="en-IN" sz="2400" dirty="0"/>
          </a:p>
        </p:txBody>
      </p:sp>
    </p:spTree>
    <p:extLst>
      <p:ext uri="{BB962C8B-B14F-4D97-AF65-F5344CB8AC3E}">
        <p14:creationId xmlns:p14="http://schemas.microsoft.com/office/powerpoint/2010/main" val="10971946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41EAD-13C2-C3B3-B4B3-8677BC1E30D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E94EEF-0DA0-AC71-9327-C6CA59A951AF}"/>
              </a:ext>
            </a:extLst>
          </p:cNvPr>
          <p:cNvSpPr>
            <a:spLocks noGrp="1"/>
          </p:cNvSpPr>
          <p:nvPr>
            <p:ph idx="1"/>
          </p:nvPr>
        </p:nvSpPr>
        <p:spPr>
          <a:xfrm>
            <a:off x="702853" y="620486"/>
            <a:ext cx="10900568" cy="5529943"/>
          </a:xfrm>
        </p:spPr>
        <p:txBody>
          <a:bodyPr>
            <a:normAutofit/>
          </a:bodyPr>
          <a:lstStyle/>
          <a:p>
            <a:pPr marL="0" indent="0">
              <a:buNone/>
            </a:pPr>
            <a:r>
              <a:rPr lang="en-US" sz="2400" dirty="0"/>
              <a:t>K-Nearest Neighbors (KNN)</a:t>
            </a:r>
          </a:p>
          <a:p>
            <a:pPr marL="0" indent="0">
              <a:buNone/>
            </a:pPr>
            <a:endParaRPr lang="en-IN" sz="2400" dirty="0"/>
          </a:p>
        </p:txBody>
      </p:sp>
    </p:spTree>
    <p:extLst>
      <p:ext uri="{BB962C8B-B14F-4D97-AF65-F5344CB8AC3E}">
        <p14:creationId xmlns:p14="http://schemas.microsoft.com/office/powerpoint/2010/main" val="34585363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8ECB6-3C74-8A59-5DC8-8888C01F3B3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75058FF-4C18-F85B-A850-83F488E7172E}"/>
              </a:ext>
            </a:extLst>
          </p:cNvPr>
          <p:cNvSpPr txBox="1"/>
          <p:nvPr/>
        </p:nvSpPr>
        <p:spPr>
          <a:xfrm>
            <a:off x="484533" y="430699"/>
            <a:ext cx="11094554" cy="6155531"/>
          </a:xfrm>
          <a:prstGeom prst="rect">
            <a:avLst/>
          </a:prstGeom>
          <a:noFill/>
        </p:spPr>
        <p:txBody>
          <a:bodyPr wrap="square">
            <a:spAutoFit/>
          </a:bodyPr>
          <a:lstStyle/>
          <a:p>
            <a:r>
              <a:rPr lang="en-US" sz="2400" b="1" dirty="0">
                <a:solidFill>
                  <a:srgbClr val="C00000"/>
                </a:solidFill>
              </a:rPr>
              <a:t>k-Nearest </a:t>
            </a:r>
            <a:r>
              <a:rPr lang="en-US" sz="2400" b="1" dirty="0" err="1">
                <a:solidFill>
                  <a:srgbClr val="C00000"/>
                </a:solidFill>
              </a:rPr>
              <a:t>Neighbour</a:t>
            </a:r>
            <a:r>
              <a:rPr lang="en-US" sz="2400" b="1" dirty="0">
                <a:solidFill>
                  <a:srgbClr val="C00000"/>
                </a:solidFill>
              </a:rPr>
              <a:t> (</a:t>
            </a:r>
            <a:r>
              <a:rPr lang="en-US" sz="2400" b="1" dirty="0" err="1">
                <a:solidFill>
                  <a:srgbClr val="C00000"/>
                </a:solidFill>
              </a:rPr>
              <a:t>kNN</a:t>
            </a:r>
            <a:r>
              <a:rPr lang="en-US" sz="2400" b="1" dirty="0">
                <a:solidFill>
                  <a:srgbClr val="C00000"/>
                </a:solidFill>
              </a:rPr>
              <a:t>)</a:t>
            </a:r>
            <a:r>
              <a:rPr lang="en-US" dirty="0"/>
              <a:t>	</a:t>
            </a:r>
          </a:p>
          <a:p>
            <a:r>
              <a:rPr lang="en-US" dirty="0"/>
              <a:t>	</a:t>
            </a:r>
            <a:r>
              <a:rPr lang="en-US" sz="2200" dirty="0"/>
              <a:t>The </a:t>
            </a:r>
            <a:r>
              <a:rPr lang="en-US" sz="2200" dirty="0" err="1"/>
              <a:t>kNN</a:t>
            </a:r>
            <a:r>
              <a:rPr lang="en-US" sz="2200" dirty="0"/>
              <a:t> algorithm is a simple but extremely powerful </a:t>
            </a:r>
            <a:r>
              <a:rPr lang="en-US" sz="2200" b="1" dirty="0">
                <a:solidFill>
                  <a:srgbClr val="C00000"/>
                </a:solidFill>
              </a:rPr>
              <a:t>Classification</a:t>
            </a:r>
            <a:r>
              <a:rPr lang="en-US" sz="2200" dirty="0"/>
              <a:t> and </a:t>
            </a:r>
            <a:r>
              <a:rPr lang="en-US" sz="2200" b="1" dirty="0">
                <a:solidFill>
                  <a:srgbClr val="C00000"/>
                </a:solidFill>
              </a:rPr>
              <a:t>Regression</a:t>
            </a:r>
            <a:r>
              <a:rPr lang="en-US" sz="2200" dirty="0"/>
              <a:t> algorithm. The name of the algorithm originates from the underlying philosophy of KNN —i.e. </a:t>
            </a:r>
            <a:r>
              <a:rPr lang="en-US" sz="2200" b="1" dirty="0"/>
              <a:t>people having similar background or mindset tend to stay close to each other</a:t>
            </a:r>
            <a:r>
              <a:rPr lang="en-US" sz="2200" dirty="0"/>
              <a:t>. In other words, neighbors in a locality have a similar background. </a:t>
            </a:r>
          </a:p>
          <a:p>
            <a:r>
              <a:rPr lang="en-US" sz="2200" dirty="0"/>
              <a:t>	In the same way, as a part of the KNN algorithm, </a:t>
            </a:r>
            <a:r>
              <a:rPr lang="en-US" sz="2200" b="1" dirty="0"/>
              <a:t>the unknown and </a:t>
            </a:r>
            <a:r>
              <a:rPr lang="en-US" sz="2200" b="1" dirty="0" err="1"/>
              <a:t>unlabelled</a:t>
            </a:r>
            <a:r>
              <a:rPr lang="en-US" sz="2200" b="1" dirty="0"/>
              <a:t> data which comes for a prediction problem </a:t>
            </a:r>
            <a:r>
              <a:rPr lang="en-US" sz="2200" b="1" dirty="0">
                <a:solidFill>
                  <a:srgbClr val="C00000"/>
                </a:solidFill>
              </a:rPr>
              <a:t>is judged on the basis of the training data set elements which are similar to the unknown element</a:t>
            </a:r>
            <a:r>
              <a:rPr lang="en-US" sz="2200" b="1" dirty="0"/>
              <a:t>. So, the class label of the unknown element is assigned on the basis of the class labels of the similar training data set elements.</a:t>
            </a:r>
          </a:p>
          <a:p>
            <a:endParaRPr lang="en-US" b="1" dirty="0">
              <a:solidFill>
                <a:srgbClr val="C00000"/>
              </a:solidFill>
            </a:endParaRPr>
          </a:p>
          <a:p>
            <a:r>
              <a:rPr lang="en-US" b="0" i="0" dirty="0">
                <a:solidFill>
                  <a:srgbClr val="0D0D0D"/>
                </a:solidFill>
                <a:effectLst/>
                <a:latin typeface="Söhne"/>
              </a:rPr>
              <a:t>	</a:t>
            </a:r>
            <a:r>
              <a:rPr lang="en-US" sz="2200" b="0" i="0" dirty="0">
                <a:solidFill>
                  <a:srgbClr val="0D0D0D"/>
                </a:solidFill>
                <a:effectLst/>
                <a:latin typeface="Söhne"/>
              </a:rPr>
              <a:t>The k-nearest neighbors (KNN) algorithm is often referred to as a “</a:t>
            </a:r>
            <a:r>
              <a:rPr lang="en-US" sz="2200" b="1" i="0" dirty="0">
                <a:solidFill>
                  <a:srgbClr val="C00000"/>
                </a:solidFill>
                <a:effectLst/>
                <a:latin typeface="Söhne"/>
              </a:rPr>
              <a:t>LAZY</a:t>
            </a:r>
            <a:r>
              <a:rPr lang="en-US" sz="2200" b="0" i="0" dirty="0">
                <a:solidFill>
                  <a:srgbClr val="0D0D0D"/>
                </a:solidFill>
                <a:effectLst/>
                <a:latin typeface="Söhne"/>
              </a:rPr>
              <a:t>" learning algorithm because it </a:t>
            </a:r>
            <a:r>
              <a:rPr lang="en-US" sz="2200" b="1" i="0" dirty="0">
                <a:solidFill>
                  <a:srgbClr val="C00000"/>
                </a:solidFill>
                <a:effectLst/>
                <a:latin typeface="Söhne"/>
              </a:rPr>
              <a:t>does not involve a training phase </a:t>
            </a:r>
            <a:r>
              <a:rPr lang="en-US" sz="2200" b="0" i="0" dirty="0">
                <a:solidFill>
                  <a:srgbClr val="0D0D0D"/>
                </a:solidFill>
                <a:effectLst/>
                <a:latin typeface="Söhne"/>
              </a:rPr>
              <a:t>where the model learns explicit patterns from the training data. Instead, during the training phase, KNN </a:t>
            </a:r>
            <a:r>
              <a:rPr lang="en-US" sz="2200" b="1" i="0" dirty="0">
                <a:solidFill>
                  <a:srgbClr val="C00000"/>
                </a:solidFill>
                <a:effectLst/>
                <a:latin typeface="Söhne"/>
              </a:rPr>
              <a:t>simply memorizes the entire training dataset</a:t>
            </a:r>
            <a:r>
              <a:rPr lang="en-US" sz="2200" b="0" i="0" dirty="0">
                <a:solidFill>
                  <a:srgbClr val="0D0D0D"/>
                </a:solidFill>
                <a:effectLst/>
                <a:latin typeface="Söhne"/>
              </a:rPr>
              <a:t>. This means that the model does not attempt to </a:t>
            </a:r>
            <a:r>
              <a:rPr lang="en-US" sz="2200" b="1" i="0" dirty="0">
                <a:solidFill>
                  <a:srgbClr val="0D0D0D"/>
                </a:solidFill>
                <a:effectLst/>
                <a:latin typeface="Söhne"/>
              </a:rPr>
              <a:t>generalize</a:t>
            </a:r>
            <a:r>
              <a:rPr lang="en-US" sz="2200" b="0" i="0" dirty="0">
                <a:solidFill>
                  <a:srgbClr val="0D0D0D"/>
                </a:solidFill>
                <a:effectLst/>
                <a:latin typeface="Söhne"/>
              </a:rPr>
              <a:t> or </a:t>
            </a:r>
            <a:r>
              <a:rPr lang="en-US" sz="2200" b="1" i="0" dirty="0">
                <a:solidFill>
                  <a:srgbClr val="0D0D0D"/>
                </a:solidFill>
                <a:effectLst/>
                <a:latin typeface="Söhne"/>
              </a:rPr>
              <a:t>build</a:t>
            </a:r>
            <a:r>
              <a:rPr lang="en-US" sz="2200" b="0" i="0" dirty="0">
                <a:solidFill>
                  <a:srgbClr val="0D0D0D"/>
                </a:solidFill>
                <a:effectLst/>
                <a:latin typeface="Söhne"/>
              </a:rPr>
              <a:t> a compact representation of the data.</a:t>
            </a:r>
          </a:p>
          <a:p>
            <a:endParaRPr lang="en-US" sz="2200" b="1" dirty="0">
              <a:solidFill>
                <a:srgbClr val="0D0D0D"/>
              </a:solidFill>
              <a:latin typeface="Söhne"/>
            </a:endParaRPr>
          </a:p>
          <a:p>
            <a:r>
              <a:rPr lang="en-US" sz="2200" b="1" dirty="0">
                <a:solidFill>
                  <a:srgbClr val="002060"/>
                </a:solidFill>
              </a:rPr>
              <a:t>Hyper Parameter (K) </a:t>
            </a:r>
            <a:r>
              <a:rPr lang="en-US" sz="2200" b="1" dirty="0"/>
              <a:t>- </a:t>
            </a:r>
            <a:r>
              <a:rPr lang="en-US" sz="2200" dirty="0"/>
              <a:t>Hyperparameters are parameters </a:t>
            </a:r>
            <a:r>
              <a:rPr lang="en-US" sz="2200" b="1" dirty="0">
                <a:solidFill>
                  <a:srgbClr val="002060"/>
                </a:solidFill>
              </a:rPr>
              <a:t>whose values are set before the learning process begins.</a:t>
            </a:r>
          </a:p>
        </p:txBody>
      </p:sp>
    </p:spTree>
    <p:extLst>
      <p:ext uri="{BB962C8B-B14F-4D97-AF65-F5344CB8AC3E}">
        <p14:creationId xmlns:p14="http://schemas.microsoft.com/office/powerpoint/2010/main" val="19841385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8002F-09FC-2CC0-0CFC-228F987B329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E38B3A2-FBE0-6F60-8746-274D2206E586}"/>
              </a:ext>
            </a:extLst>
          </p:cNvPr>
          <p:cNvSpPr txBox="1"/>
          <p:nvPr/>
        </p:nvSpPr>
        <p:spPr>
          <a:xfrm>
            <a:off x="3961156" y="393514"/>
            <a:ext cx="3779355" cy="461665"/>
          </a:xfrm>
          <a:prstGeom prst="rect">
            <a:avLst/>
          </a:prstGeom>
          <a:noFill/>
        </p:spPr>
        <p:txBody>
          <a:bodyPr wrap="square">
            <a:spAutoFit/>
          </a:bodyPr>
          <a:lstStyle/>
          <a:p>
            <a:r>
              <a:rPr lang="en-US" sz="2400" b="1" dirty="0">
                <a:solidFill>
                  <a:srgbClr val="C00000"/>
                </a:solidFill>
              </a:rPr>
              <a:t>Working Of KNN Algorithm</a:t>
            </a:r>
            <a:endParaRPr lang="en-US" sz="2400" dirty="0"/>
          </a:p>
        </p:txBody>
      </p:sp>
      <p:grpSp>
        <p:nvGrpSpPr>
          <p:cNvPr id="7" name="Group 6">
            <a:extLst>
              <a:ext uri="{FF2B5EF4-FFF2-40B4-BE49-F238E27FC236}">
                <a16:creationId xmlns:a16="http://schemas.microsoft.com/office/drawing/2014/main" id="{83F8FCC1-C033-508C-3DA3-13BF838ABE65}"/>
              </a:ext>
            </a:extLst>
          </p:cNvPr>
          <p:cNvGrpSpPr/>
          <p:nvPr/>
        </p:nvGrpSpPr>
        <p:grpSpPr>
          <a:xfrm>
            <a:off x="1451113" y="1149214"/>
            <a:ext cx="9170504" cy="4585252"/>
            <a:chOff x="1265582" y="1149214"/>
            <a:chExt cx="9170504" cy="4585252"/>
          </a:xfrm>
        </p:grpSpPr>
        <p:pic>
          <p:nvPicPr>
            <p:cNvPr id="1026" name="Picture 2" descr="K-Nearest Neighbor(KNN) Algorithm for Machine Learning - Javatpoint">
              <a:extLst>
                <a:ext uri="{FF2B5EF4-FFF2-40B4-BE49-F238E27FC236}">
                  <a16:creationId xmlns:a16="http://schemas.microsoft.com/office/drawing/2014/main" id="{0A840E44-0C20-B5EC-3F44-30582AB78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582" y="1149214"/>
              <a:ext cx="9170504" cy="45852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F7BCFE-A35E-191E-01C7-8EBC40ED6DC4}"/>
                </a:ext>
              </a:extLst>
            </p:cNvPr>
            <p:cNvSpPr txBox="1"/>
            <p:nvPr/>
          </p:nvSpPr>
          <p:spPr>
            <a:xfrm>
              <a:off x="4949687" y="2007704"/>
              <a:ext cx="1215887" cy="369332"/>
            </a:xfrm>
            <a:prstGeom prst="rect">
              <a:avLst/>
            </a:prstGeom>
            <a:noFill/>
          </p:spPr>
          <p:txBody>
            <a:bodyPr wrap="square" rtlCol="0">
              <a:spAutoFit/>
            </a:bodyPr>
            <a:lstStyle/>
            <a:p>
              <a:r>
                <a:rPr lang="en-US" b="1" dirty="0"/>
                <a:t>K = 5</a:t>
              </a:r>
            </a:p>
          </p:txBody>
        </p:sp>
      </p:grpSp>
      <p:sp>
        <p:nvSpPr>
          <p:cNvPr id="6" name="TextBox 5">
            <a:extLst>
              <a:ext uri="{FF2B5EF4-FFF2-40B4-BE49-F238E27FC236}">
                <a16:creationId xmlns:a16="http://schemas.microsoft.com/office/drawing/2014/main" id="{F252E2D4-C45F-333D-673C-7767842AA677}"/>
              </a:ext>
            </a:extLst>
          </p:cNvPr>
          <p:cNvSpPr txBox="1"/>
          <p:nvPr/>
        </p:nvSpPr>
        <p:spPr>
          <a:xfrm>
            <a:off x="752170" y="5734466"/>
            <a:ext cx="6097656" cy="461665"/>
          </a:xfrm>
          <a:prstGeom prst="rect">
            <a:avLst/>
          </a:prstGeom>
          <a:noFill/>
        </p:spPr>
        <p:txBody>
          <a:bodyPr wrap="square">
            <a:spAutoFit/>
          </a:bodyPr>
          <a:lstStyle/>
          <a:p>
            <a:r>
              <a:rPr lang="en-US" sz="2400" b="1" dirty="0">
                <a:solidFill>
                  <a:srgbClr val="C00000"/>
                </a:solidFill>
              </a:rPr>
              <a:t>Note: </a:t>
            </a:r>
            <a:r>
              <a:rPr lang="en-US" sz="2400" b="1" dirty="0"/>
              <a:t>The value of the K must be Odd number</a:t>
            </a:r>
          </a:p>
        </p:txBody>
      </p:sp>
      <p:sp>
        <p:nvSpPr>
          <p:cNvPr id="9" name="TextBox 8">
            <a:extLst>
              <a:ext uri="{FF2B5EF4-FFF2-40B4-BE49-F238E27FC236}">
                <a16:creationId xmlns:a16="http://schemas.microsoft.com/office/drawing/2014/main" id="{87F4E2CF-A8F7-F706-0CC0-FA371C57C5ED}"/>
              </a:ext>
            </a:extLst>
          </p:cNvPr>
          <p:cNvSpPr txBox="1"/>
          <p:nvPr/>
        </p:nvSpPr>
        <p:spPr>
          <a:xfrm>
            <a:off x="484532" y="1743486"/>
            <a:ext cx="966581" cy="369332"/>
          </a:xfrm>
          <a:prstGeom prst="rect">
            <a:avLst/>
          </a:prstGeom>
          <a:noFill/>
        </p:spPr>
        <p:txBody>
          <a:bodyPr wrap="square">
            <a:spAutoFit/>
          </a:bodyPr>
          <a:lstStyle/>
          <a:p>
            <a:r>
              <a:rPr lang="en-US" b="1" dirty="0">
                <a:solidFill>
                  <a:srgbClr val="002060"/>
                </a:solidFill>
              </a:rPr>
              <a:t>Feature</a:t>
            </a:r>
          </a:p>
        </p:txBody>
      </p:sp>
      <p:sp>
        <p:nvSpPr>
          <p:cNvPr id="10" name="TextBox 9">
            <a:extLst>
              <a:ext uri="{FF2B5EF4-FFF2-40B4-BE49-F238E27FC236}">
                <a16:creationId xmlns:a16="http://schemas.microsoft.com/office/drawing/2014/main" id="{6E130906-440B-C6B4-14EA-AC5E8DCBF6B7}"/>
              </a:ext>
            </a:extLst>
          </p:cNvPr>
          <p:cNvSpPr txBox="1"/>
          <p:nvPr/>
        </p:nvSpPr>
        <p:spPr>
          <a:xfrm>
            <a:off x="2994575" y="5218117"/>
            <a:ext cx="966581" cy="369332"/>
          </a:xfrm>
          <a:prstGeom prst="rect">
            <a:avLst/>
          </a:prstGeom>
          <a:noFill/>
        </p:spPr>
        <p:txBody>
          <a:bodyPr wrap="square">
            <a:spAutoFit/>
          </a:bodyPr>
          <a:lstStyle/>
          <a:p>
            <a:r>
              <a:rPr lang="en-US" b="1" dirty="0">
                <a:solidFill>
                  <a:srgbClr val="002060"/>
                </a:solidFill>
              </a:rPr>
              <a:t>Feature</a:t>
            </a:r>
          </a:p>
        </p:txBody>
      </p:sp>
    </p:spTree>
    <p:extLst>
      <p:ext uri="{BB962C8B-B14F-4D97-AF65-F5344CB8AC3E}">
        <p14:creationId xmlns:p14="http://schemas.microsoft.com/office/powerpoint/2010/main" val="12727470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74BE4-E4D8-376D-393E-FB3405096D6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2E41022-E349-F9B8-3047-86D898EB03EE}"/>
              </a:ext>
            </a:extLst>
          </p:cNvPr>
          <p:cNvSpPr txBox="1"/>
          <p:nvPr/>
        </p:nvSpPr>
        <p:spPr>
          <a:xfrm>
            <a:off x="577457" y="414888"/>
            <a:ext cx="11432486" cy="6432530"/>
          </a:xfrm>
          <a:prstGeom prst="rect">
            <a:avLst/>
          </a:prstGeom>
          <a:noFill/>
        </p:spPr>
        <p:txBody>
          <a:bodyPr wrap="square">
            <a:spAutoFit/>
          </a:bodyPr>
          <a:lstStyle/>
          <a:p>
            <a:r>
              <a:rPr lang="en-US" sz="2800" b="1" dirty="0">
                <a:solidFill>
                  <a:srgbClr val="002060"/>
                </a:solidFill>
              </a:rPr>
              <a:t>Algorithm:</a:t>
            </a:r>
          </a:p>
          <a:p>
            <a:r>
              <a:rPr lang="en-US" sz="2200" b="1" dirty="0"/>
              <a:t>Step 1 </a:t>
            </a:r>
            <a:r>
              <a:rPr lang="en-US" sz="2200" dirty="0"/>
              <a:t>− For implementing any algorithm, </a:t>
            </a:r>
            <a:r>
              <a:rPr lang="en-US" sz="2200" b="1" dirty="0">
                <a:solidFill>
                  <a:srgbClr val="C00000"/>
                </a:solidFill>
              </a:rPr>
              <a:t>we need dataset</a:t>
            </a:r>
            <a:r>
              <a:rPr lang="en-US" sz="2200" dirty="0"/>
              <a:t>. So, in the first step of KNN, we</a:t>
            </a:r>
          </a:p>
          <a:p>
            <a:r>
              <a:rPr lang="en-US" sz="2200" dirty="0"/>
              <a:t>must </a:t>
            </a:r>
            <a:r>
              <a:rPr lang="en-US" sz="2200" b="1" dirty="0">
                <a:solidFill>
                  <a:srgbClr val="C00000"/>
                </a:solidFill>
              </a:rPr>
              <a:t>load</a:t>
            </a:r>
            <a:r>
              <a:rPr lang="en-US" sz="2200" dirty="0"/>
              <a:t> the </a:t>
            </a:r>
            <a:r>
              <a:rPr lang="en-US" sz="2200" b="1" dirty="0">
                <a:solidFill>
                  <a:srgbClr val="0070C0"/>
                </a:solidFill>
              </a:rPr>
              <a:t>training</a:t>
            </a:r>
            <a:r>
              <a:rPr lang="en-US" sz="2200" dirty="0"/>
              <a:t> as well as </a:t>
            </a:r>
            <a:r>
              <a:rPr lang="en-US" sz="2200" b="1" dirty="0">
                <a:solidFill>
                  <a:srgbClr val="0070C0"/>
                </a:solidFill>
              </a:rPr>
              <a:t>test</a:t>
            </a:r>
            <a:r>
              <a:rPr lang="en-US" sz="2200" dirty="0"/>
              <a:t> </a:t>
            </a:r>
            <a:r>
              <a:rPr lang="en-US" sz="2200" b="1" dirty="0"/>
              <a:t>data</a:t>
            </a:r>
            <a:r>
              <a:rPr lang="en-US" sz="2200" dirty="0"/>
              <a:t>.</a:t>
            </a:r>
          </a:p>
          <a:p>
            <a:endParaRPr lang="en-US" sz="800" dirty="0"/>
          </a:p>
          <a:p>
            <a:r>
              <a:rPr lang="en-US" sz="2200" b="1" dirty="0"/>
              <a:t>Step 2 </a:t>
            </a:r>
            <a:r>
              <a:rPr lang="en-US" sz="2200" dirty="0"/>
              <a:t>− Next, we need to </a:t>
            </a:r>
            <a:r>
              <a:rPr lang="en-US" sz="2200" b="1" dirty="0">
                <a:solidFill>
                  <a:srgbClr val="002060"/>
                </a:solidFill>
              </a:rPr>
              <a:t>choose the value of K </a:t>
            </a:r>
            <a:r>
              <a:rPr lang="en-US" sz="2200" dirty="0"/>
              <a:t>(Initialize the K)  i.e. the nearest data points. K can be any integer. </a:t>
            </a:r>
            <a:r>
              <a:rPr lang="en-US" sz="2200" b="1" dirty="0">
                <a:solidFill>
                  <a:srgbClr val="C00000"/>
                </a:solidFill>
              </a:rPr>
              <a:t>K is a Hyper Parameter.</a:t>
            </a:r>
          </a:p>
          <a:p>
            <a:endParaRPr lang="en-US" sz="800" b="1" dirty="0">
              <a:solidFill>
                <a:srgbClr val="C00000"/>
              </a:solidFill>
            </a:endParaRPr>
          </a:p>
          <a:p>
            <a:r>
              <a:rPr lang="en-US" sz="2200" b="1" dirty="0"/>
              <a:t>Step 3 </a:t>
            </a:r>
            <a:r>
              <a:rPr lang="en-US" sz="2200" dirty="0"/>
              <a:t>− </a:t>
            </a:r>
            <a:r>
              <a:rPr lang="en-US" sz="2200" b="1" dirty="0">
                <a:solidFill>
                  <a:srgbClr val="002060"/>
                </a:solidFill>
              </a:rPr>
              <a:t>For each point in the test data do the following </a:t>
            </a:r>
          </a:p>
          <a:p>
            <a:pPr lvl="2"/>
            <a:r>
              <a:rPr lang="en-US" sz="2200" b="1" dirty="0"/>
              <a:t>3.1</a:t>
            </a:r>
            <a:r>
              <a:rPr lang="en-US" sz="2200" dirty="0"/>
              <a:t> − Calculate the distance between </a:t>
            </a:r>
            <a:r>
              <a:rPr lang="en-US" sz="2200" b="1" dirty="0"/>
              <a:t>test data </a:t>
            </a:r>
            <a:r>
              <a:rPr lang="en-US" sz="2200" dirty="0"/>
              <a:t>and </a:t>
            </a:r>
            <a:r>
              <a:rPr lang="en-US" sz="2200" b="1" dirty="0">
                <a:solidFill>
                  <a:srgbClr val="C00000"/>
                </a:solidFill>
              </a:rPr>
              <a:t>each row of training data </a:t>
            </a:r>
            <a:r>
              <a:rPr lang="en-US" sz="2200" dirty="0"/>
              <a:t>with the help of </a:t>
            </a:r>
            <a:r>
              <a:rPr lang="en-US" sz="2200" b="1" dirty="0">
                <a:solidFill>
                  <a:srgbClr val="C00000"/>
                </a:solidFill>
              </a:rPr>
              <a:t>Euclidean distance.</a:t>
            </a:r>
          </a:p>
          <a:p>
            <a:pPr lvl="2"/>
            <a:r>
              <a:rPr lang="en-US" sz="2200" b="1" dirty="0"/>
              <a:t>3.2</a:t>
            </a:r>
            <a:r>
              <a:rPr lang="en-US" sz="2200" dirty="0"/>
              <a:t> − Now, based on the distance value, sort them in ascending order.</a:t>
            </a:r>
          </a:p>
          <a:p>
            <a:pPr lvl="2"/>
            <a:r>
              <a:rPr lang="en-US" sz="2200" b="1" dirty="0"/>
              <a:t>3.3</a:t>
            </a:r>
            <a:r>
              <a:rPr lang="en-US" sz="2200" dirty="0"/>
              <a:t> − Next, it will choose the top K rows from the </a:t>
            </a:r>
            <a:r>
              <a:rPr lang="en-US" sz="2200" b="1" dirty="0"/>
              <a:t>sorted</a:t>
            </a:r>
            <a:r>
              <a:rPr lang="en-US" sz="2200" dirty="0"/>
              <a:t> </a:t>
            </a:r>
            <a:r>
              <a:rPr lang="en-US" sz="2200" b="1" dirty="0">
                <a:solidFill>
                  <a:srgbClr val="C00000"/>
                </a:solidFill>
              </a:rPr>
              <a:t>array</a:t>
            </a:r>
            <a:r>
              <a:rPr lang="en-US" sz="2200" dirty="0"/>
              <a:t>. </a:t>
            </a:r>
            <a:r>
              <a:rPr lang="en-US" sz="2200" dirty="0" err="1"/>
              <a:t>i.e</a:t>
            </a:r>
            <a:r>
              <a:rPr lang="en-US" sz="2200" dirty="0"/>
              <a:t> First K entries from the array.</a:t>
            </a:r>
          </a:p>
          <a:p>
            <a:pPr lvl="2"/>
            <a:r>
              <a:rPr lang="en-US" sz="2200" b="1" dirty="0"/>
              <a:t>3.4</a:t>
            </a:r>
            <a:r>
              <a:rPr lang="en-US" sz="2200" dirty="0"/>
              <a:t> − Now, it will assign a class to the test point based on </a:t>
            </a:r>
            <a:r>
              <a:rPr lang="en-US" sz="2200" b="1" dirty="0"/>
              <a:t>most frequent class </a:t>
            </a:r>
            <a:r>
              <a:rPr lang="en-US" sz="2200" dirty="0"/>
              <a:t>of these</a:t>
            </a:r>
          </a:p>
          <a:p>
            <a:pPr lvl="2"/>
            <a:r>
              <a:rPr lang="en-US" sz="2200" dirty="0"/>
              <a:t>rows.</a:t>
            </a:r>
          </a:p>
          <a:p>
            <a:pPr lvl="2"/>
            <a:r>
              <a:rPr lang="en-US" sz="2200" b="1" dirty="0"/>
              <a:t>3.5</a:t>
            </a:r>
            <a:r>
              <a:rPr lang="en-US" sz="2200" dirty="0"/>
              <a:t> − If it is </a:t>
            </a:r>
            <a:r>
              <a:rPr lang="en-US" sz="2200" b="1" dirty="0"/>
              <a:t>a Regression problem </a:t>
            </a:r>
            <a:r>
              <a:rPr lang="en-US" sz="2200" dirty="0"/>
              <a:t>then return the </a:t>
            </a:r>
            <a:r>
              <a:rPr lang="en-US" sz="2200" b="1" dirty="0">
                <a:solidFill>
                  <a:srgbClr val="C00000"/>
                </a:solidFill>
              </a:rPr>
              <a:t>Mean</a:t>
            </a:r>
            <a:r>
              <a:rPr lang="en-US" sz="2200" dirty="0"/>
              <a:t> of  the </a:t>
            </a:r>
            <a:r>
              <a:rPr lang="en-US" sz="2200" b="1" dirty="0">
                <a:solidFill>
                  <a:srgbClr val="0070C0"/>
                </a:solidFill>
              </a:rPr>
              <a:t>K labels.</a:t>
            </a:r>
          </a:p>
          <a:p>
            <a:pPr lvl="2"/>
            <a:r>
              <a:rPr lang="en-US" sz="2200" b="1" dirty="0"/>
              <a:t>3.6</a:t>
            </a:r>
            <a:r>
              <a:rPr lang="en-US" sz="2200" dirty="0"/>
              <a:t> − If it is </a:t>
            </a:r>
            <a:r>
              <a:rPr lang="en-US" sz="2200" b="1" dirty="0"/>
              <a:t>a Classification Problem </a:t>
            </a:r>
            <a:r>
              <a:rPr lang="en-US" sz="2200" dirty="0"/>
              <a:t>ten return the </a:t>
            </a:r>
            <a:r>
              <a:rPr lang="en-US" sz="2200" b="1" dirty="0">
                <a:solidFill>
                  <a:srgbClr val="C00000"/>
                </a:solidFill>
              </a:rPr>
              <a:t>Mode</a:t>
            </a:r>
            <a:r>
              <a:rPr lang="en-US" sz="2200" dirty="0"/>
              <a:t> of the </a:t>
            </a:r>
            <a:r>
              <a:rPr lang="en-US" sz="2200" b="1" dirty="0">
                <a:solidFill>
                  <a:srgbClr val="0070C0"/>
                </a:solidFill>
              </a:rPr>
              <a:t>K labels.</a:t>
            </a:r>
          </a:p>
          <a:p>
            <a:pPr lvl="2"/>
            <a:endParaRPr lang="en-US" sz="800" dirty="0"/>
          </a:p>
          <a:p>
            <a:r>
              <a:rPr lang="en-US" sz="2200" b="1" dirty="0"/>
              <a:t>Step 4 </a:t>
            </a:r>
            <a:r>
              <a:rPr lang="en-US" sz="2200" dirty="0"/>
              <a:t>− End</a:t>
            </a:r>
          </a:p>
          <a:p>
            <a:endParaRPr lang="en-US" sz="2200" dirty="0"/>
          </a:p>
        </p:txBody>
      </p:sp>
    </p:spTree>
    <p:extLst>
      <p:ext uri="{BB962C8B-B14F-4D97-AF65-F5344CB8AC3E}">
        <p14:creationId xmlns:p14="http://schemas.microsoft.com/office/powerpoint/2010/main" val="27260825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0A534-58DA-F2A5-0561-3876935FF70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90DF563-29E0-AA94-4097-28B30B219285}"/>
              </a:ext>
            </a:extLst>
          </p:cNvPr>
          <p:cNvSpPr txBox="1"/>
          <p:nvPr/>
        </p:nvSpPr>
        <p:spPr>
          <a:xfrm>
            <a:off x="434836" y="401742"/>
            <a:ext cx="11399561" cy="2616101"/>
          </a:xfrm>
          <a:prstGeom prst="rect">
            <a:avLst/>
          </a:prstGeom>
          <a:noFill/>
        </p:spPr>
        <p:txBody>
          <a:bodyPr wrap="square">
            <a:spAutoFit/>
          </a:bodyPr>
          <a:lstStyle/>
          <a:p>
            <a:r>
              <a:rPr lang="en-US" sz="2400" b="1" dirty="0">
                <a:solidFill>
                  <a:srgbClr val="C00000"/>
                </a:solidFill>
              </a:rPr>
              <a:t>Euclidean Distance:</a:t>
            </a:r>
          </a:p>
          <a:p>
            <a:pPr algn="l"/>
            <a:r>
              <a:rPr lang="en-US" sz="2000" b="0" i="0" dirty="0">
                <a:solidFill>
                  <a:srgbClr val="383838"/>
                </a:solidFill>
                <a:effectLst/>
                <a:latin typeface="Inter"/>
              </a:rPr>
              <a:t>	We mostly use this distance measurement technique to find the distance between consecutive points. It is generally used to find the distance between two real-valued vectors. Euclidean distance is used when we have to calculate the distance </a:t>
            </a:r>
            <a:r>
              <a:rPr lang="en-US" sz="2000" b="1" i="0" dirty="0">
                <a:solidFill>
                  <a:srgbClr val="383838"/>
                </a:solidFill>
                <a:effectLst/>
                <a:latin typeface="Inter"/>
              </a:rPr>
              <a:t>of real values like integer, float</a:t>
            </a:r>
            <a:r>
              <a:rPr lang="en-US" sz="2000" b="0" i="0" dirty="0">
                <a:solidFill>
                  <a:srgbClr val="383838"/>
                </a:solidFill>
                <a:effectLst/>
                <a:latin typeface="Inter"/>
              </a:rPr>
              <a:t>, </a:t>
            </a:r>
            <a:r>
              <a:rPr lang="en-US" sz="2000" b="0" i="0" dirty="0" err="1">
                <a:solidFill>
                  <a:srgbClr val="383838"/>
                </a:solidFill>
                <a:effectLst/>
                <a:latin typeface="Inter"/>
              </a:rPr>
              <a:t>etc</a:t>
            </a:r>
            <a:r>
              <a:rPr lang="en-US" sz="2000" b="0" i="0" dirty="0">
                <a:solidFill>
                  <a:srgbClr val="383838"/>
                </a:solidFill>
                <a:effectLst/>
                <a:latin typeface="Inter"/>
              </a:rPr>
              <a:t>… One issue with this distance measurement technique is that we have to normalize or standard the data into a balance scale otherwise the outcome will not preferable.</a:t>
            </a:r>
          </a:p>
          <a:p>
            <a:pPr algn="l"/>
            <a:r>
              <a:rPr lang="en-US" sz="2000" b="0" i="0" dirty="0">
                <a:solidFill>
                  <a:srgbClr val="383838"/>
                </a:solidFill>
                <a:effectLst/>
                <a:latin typeface="Inter"/>
              </a:rPr>
              <a:t>Let’s take an example of a 2-Dimensional vector and take a geometrical intuition of distance measures on </a:t>
            </a:r>
            <a:r>
              <a:rPr lang="en-US" sz="2000" b="1" i="0" dirty="0">
                <a:solidFill>
                  <a:srgbClr val="C00000"/>
                </a:solidFill>
                <a:effectLst/>
                <a:latin typeface="Inter"/>
              </a:rPr>
              <a:t>2-Dim</a:t>
            </a:r>
            <a:r>
              <a:rPr lang="en-US" sz="2000" b="0" i="0" dirty="0">
                <a:solidFill>
                  <a:srgbClr val="383838"/>
                </a:solidFill>
                <a:effectLst/>
                <a:latin typeface="Inter"/>
              </a:rPr>
              <a:t> data for a better understanding.</a:t>
            </a:r>
          </a:p>
        </p:txBody>
      </p:sp>
      <p:sp>
        <p:nvSpPr>
          <p:cNvPr id="6" name="TextBox 5">
            <a:extLst>
              <a:ext uri="{FF2B5EF4-FFF2-40B4-BE49-F238E27FC236}">
                <a16:creationId xmlns:a16="http://schemas.microsoft.com/office/drawing/2014/main" id="{EE731649-B888-7B90-BAC7-EE7F03FF2136}"/>
              </a:ext>
            </a:extLst>
          </p:cNvPr>
          <p:cNvSpPr txBox="1"/>
          <p:nvPr/>
        </p:nvSpPr>
        <p:spPr>
          <a:xfrm>
            <a:off x="434836" y="3017843"/>
            <a:ext cx="6512617" cy="707886"/>
          </a:xfrm>
          <a:prstGeom prst="rect">
            <a:avLst/>
          </a:prstGeom>
          <a:noFill/>
        </p:spPr>
        <p:txBody>
          <a:bodyPr wrap="square">
            <a:spAutoFit/>
          </a:bodyPr>
          <a:lstStyle/>
          <a:p>
            <a:r>
              <a:rPr lang="en-US" sz="2000" b="0" i="0" dirty="0">
                <a:solidFill>
                  <a:srgbClr val="0D0D0D"/>
                </a:solidFill>
                <a:effectLst/>
                <a:latin typeface="Söhne"/>
              </a:rPr>
              <a:t>	The Euclidean distance between two points </a:t>
            </a:r>
            <a:r>
              <a:rPr lang="en-US" sz="2000" dirty="0">
                <a:solidFill>
                  <a:srgbClr val="0D0D0D"/>
                </a:solidFill>
                <a:latin typeface="KaTeX_Main"/>
              </a:rPr>
              <a:t>A</a:t>
            </a:r>
            <a:r>
              <a:rPr lang="en-US" sz="2000" b="0" i="0" dirty="0">
                <a:solidFill>
                  <a:srgbClr val="0D0D0D"/>
                </a:solidFill>
                <a:effectLst/>
                <a:latin typeface="Söhne"/>
              </a:rPr>
              <a:t> and </a:t>
            </a:r>
            <a:r>
              <a:rPr lang="en-US" sz="2000" dirty="0">
                <a:solidFill>
                  <a:srgbClr val="0D0D0D"/>
                </a:solidFill>
                <a:latin typeface="KaTeX_Main"/>
              </a:rPr>
              <a:t>B</a:t>
            </a:r>
            <a:r>
              <a:rPr lang="en-US" sz="2000" b="0" i="0" dirty="0">
                <a:solidFill>
                  <a:srgbClr val="0D0D0D"/>
                </a:solidFill>
                <a:effectLst/>
                <a:latin typeface="Söhne"/>
              </a:rPr>
              <a:t> in </a:t>
            </a:r>
            <a:r>
              <a:rPr lang="en-US" sz="2000" b="1" i="1" dirty="0">
                <a:solidFill>
                  <a:srgbClr val="C00000"/>
                </a:solidFill>
                <a:effectLst/>
                <a:latin typeface="KaTeX_Math"/>
              </a:rPr>
              <a:t>n</a:t>
            </a:r>
            <a:r>
              <a:rPr lang="en-US" sz="2000" b="1" i="0" dirty="0">
                <a:solidFill>
                  <a:srgbClr val="C00000"/>
                </a:solidFill>
                <a:effectLst/>
                <a:latin typeface="Söhne"/>
              </a:rPr>
              <a:t>-dimensional space </a:t>
            </a:r>
            <a:r>
              <a:rPr lang="en-US" sz="2000" b="0" i="0" dirty="0">
                <a:solidFill>
                  <a:srgbClr val="0D0D0D"/>
                </a:solidFill>
                <a:effectLst/>
                <a:latin typeface="Söhne"/>
              </a:rPr>
              <a:t>is calculated using the formula:</a:t>
            </a:r>
          </a:p>
        </p:txBody>
      </p:sp>
      <p:pic>
        <p:nvPicPr>
          <p:cNvPr id="2054" name="Picture 6" descr="K-Nearest Neighbors (kNN) — Explained | by Soner Yıldırım | Towards Data  Science">
            <a:extLst>
              <a:ext uri="{FF2B5EF4-FFF2-40B4-BE49-F238E27FC236}">
                <a16:creationId xmlns:a16="http://schemas.microsoft.com/office/drawing/2014/main" id="{2534B254-52C3-C9E6-EA30-37E8FF4918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10" r="14831" b="13750"/>
          <a:stretch/>
        </p:blipFill>
        <p:spPr bwMode="auto">
          <a:xfrm>
            <a:off x="7126357" y="2801800"/>
            <a:ext cx="4780721" cy="38188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7A6EF72-64FB-EB60-2C98-0761E8562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29" y="4233628"/>
            <a:ext cx="7018628" cy="411516"/>
          </a:xfrm>
          <a:prstGeom prst="rect">
            <a:avLst/>
          </a:prstGeom>
        </p:spPr>
      </p:pic>
      <p:sp>
        <p:nvSpPr>
          <p:cNvPr id="16" name="TextBox 15">
            <a:extLst>
              <a:ext uri="{FF2B5EF4-FFF2-40B4-BE49-F238E27FC236}">
                <a16:creationId xmlns:a16="http://schemas.microsoft.com/office/drawing/2014/main" id="{BCF5E6D3-E7F2-94C2-A0EE-9C7C6BEC020B}"/>
              </a:ext>
            </a:extLst>
          </p:cNvPr>
          <p:cNvSpPr txBox="1"/>
          <p:nvPr/>
        </p:nvSpPr>
        <p:spPr>
          <a:xfrm>
            <a:off x="320537" y="4925458"/>
            <a:ext cx="6920120" cy="1200329"/>
          </a:xfrm>
          <a:prstGeom prst="rect">
            <a:avLst/>
          </a:prstGeom>
          <a:noFill/>
        </p:spPr>
        <p:txBody>
          <a:bodyPr wrap="square">
            <a:spAutoFit/>
          </a:bodyPr>
          <a:lstStyle/>
          <a:p>
            <a:pPr algn="l"/>
            <a:r>
              <a:rPr lang="en-US" b="1" i="0" dirty="0">
                <a:solidFill>
                  <a:srgbClr val="0D0D0D"/>
                </a:solidFill>
                <a:effectLst/>
                <a:latin typeface="Söhne"/>
              </a:rPr>
              <a:t>Where:</a:t>
            </a:r>
          </a:p>
          <a:p>
            <a:pPr algn="l">
              <a:buFont typeface="Arial" panose="020B0604020202020204" pitchFamily="34" charset="0"/>
              <a:buChar char="•"/>
            </a:pPr>
            <a:r>
              <a:rPr lang="en-US" b="0" i="1" dirty="0">
                <a:solidFill>
                  <a:srgbClr val="0D0D0D"/>
                </a:solidFill>
                <a:effectLst/>
                <a:latin typeface="KaTeX_Math"/>
              </a:rPr>
              <a:t>A</a:t>
            </a:r>
            <a:r>
              <a:rPr lang="en-US" b="0" i="0" dirty="0">
                <a:solidFill>
                  <a:srgbClr val="0D0D0D"/>
                </a:solidFill>
                <a:effectLst/>
                <a:latin typeface="KaTeX_Main"/>
              </a:rPr>
              <a:t>=(</a:t>
            </a:r>
            <a:r>
              <a:rPr lang="en-US" b="0" i="1" dirty="0">
                <a:solidFill>
                  <a:srgbClr val="0D0D0D"/>
                </a:solidFill>
                <a:effectLst/>
                <a:latin typeface="KaTeX_Math"/>
              </a:rPr>
              <a:t>a</a:t>
            </a:r>
            <a:r>
              <a:rPr lang="en-US" b="0" i="0" dirty="0">
                <a:solidFill>
                  <a:srgbClr val="0D0D0D"/>
                </a:solidFill>
                <a:effectLst/>
                <a:latin typeface="KaTeX_Main"/>
              </a:rPr>
              <a:t>1​,</a:t>
            </a:r>
            <a:r>
              <a:rPr lang="en-US" b="0" i="1" dirty="0">
                <a:solidFill>
                  <a:srgbClr val="0D0D0D"/>
                </a:solidFill>
                <a:effectLst/>
                <a:latin typeface="KaTeX_Math"/>
              </a:rPr>
              <a:t>a</a:t>
            </a:r>
            <a:r>
              <a:rPr lang="en-US" b="0" i="0" dirty="0">
                <a:solidFill>
                  <a:srgbClr val="0D0D0D"/>
                </a:solidFill>
                <a:effectLst/>
                <a:latin typeface="KaTeX_Main"/>
              </a:rPr>
              <a:t>2​,…,</a:t>
            </a:r>
            <a:r>
              <a:rPr lang="en-US" b="0" i="1" dirty="0">
                <a:solidFill>
                  <a:srgbClr val="0D0D0D"/>
                </a:solidFill>
                <a:effectLst/>
                <a:latin typeface="KaTeX_Math"/>
              </a:rPr>
              <a:t>an</a:t>
            </a:r>
            <a:r>
              <a:rPr lang="en-US" b="0" i="0" dirty="0">
                <a:solidFill>
                  <a:srgbClr val="0D0D0D"/>
                </a:solidFill>
                <a:effectLst/>
                <a:latin typeface="KaTeX_Main"/>
              </a:rPr>
              <a:t>​)</a:t>
            </a:r>
            <a:r>
              <a:rPr lang="en-US" b="0" i="0" dirty="0">
                <a:solidFill>
                  <a:srgbClr val="0D0D0D"/>
                </a:solidFill>
                <a:effectLst/>
                <a:latin typeface="Söhne"/>
              </a:rPr>
              <a:t> and </a:t>
            </a:r>
            <a:r>
              <a:rPr lang="en-US" b="0" i="1" dirty="0">
                <a:solidFill>
                  <a:srgbClr val="0D0D0D"/>
                </a:solidFill>
                <a:effectLst/>
                <a:latin typeface="KaTeX_Math"/>
              </a:rPr>
              <a:t>B</a:t>
            </a:r>
            <a:r>
              <a:rPr lang="en-US" b="0" i="0" dirty="0">
                <a:solidFill>
                  <a:srgbClr val="0D0D0D"/>
                </a:solidFill>
                <a:effectLst/>
                <a:latin typeface="KaTeX_Main"/>
              </a:rPr>
              <a:t>=(</a:t>
            </a:r>
            <a:r>
              <a:rPr lang="en-US" b="0" i="1" dirty="0">
                <a:solidFill>
                  <a:srgbClr val="0D0D0D"/>
                </a:solidFill>
                <a:effectLst/>
                <a:latin typeface="KaTeX_Math"/>
              </a:rPr>
              <a:t>b</a:t>
            </a:r>
            <a:r>
              <a:rPr lang="en-US" b="0" i="0" dirty="0">
                <a:solidFill>
                  <a:srgbClr val="0D0D0D"/>
                </a:solidFill>
                <a:effectLst/>
                <a:latin typeface="KaTeX_Main"/>
              </a:rPr>
              <a:t>1​,</a:t>
            </a:r>
            <a:r>
              <a:rPr lang="en-US" b="0" i="1" dirty="0">
                <a:solidFill>
                  <a:srgbClr val="0D0D0D"/>
                </a:solidFill>
                <a:effectLst/>
                <a:latin typeface="KaTeX_Math"/>
              </a:rPr>
              <a:t>b</a:t>
            </a:r>
            <a:r>
              <a:rPr lang="en-US" b="0" i="0" dirty="0">
                <a:solidFill>
                  <a:srgbClr val="0D0D0D"/>
                </a:solidFill>
                <a:effectLst/>
                <a:latin typeface="KaTeX_Main"/>
              </a:rPr>
              <a:t>2​,…,</a:t>
            </a:r>
            <a:r>
              <a:rPr lang="en-US" b="0" i="1" dirty="0">
                <a:solidFill>
                  <a:srgbClr val="0D0D0D"/>
                </a:solidFill>
                <a:effectLst/>
                <a:latin typeface="KaTeX_Math"/>
              </a:rPr>
              <a:t>bn</a:t>
            </a:r>
            <a:r>
              <a:rPr lang="en-US" b="0" i="0" dirty="0">
                <a:solidFill>
                  <a:srgbClr val="0D0D0D"/>
                </a:solidFill>
                <a:effectLst/>
                <a:latin typeface="KaTeX_Main"/>
              </a:rPr>
              <a:t>​)</a:t>
            </a:r>
            <a:r>
              <a:rPr lang="en-US" b="0" i="0" dirty="0">
                <a:solidFill>
                  <a:srgbClr val="0D0D0D"/>
                </a:solidFill>
                <a:effectLst/>
                <a:latin typeface="Söhne"/>
              </a:rPr>
              <a:t> are the coordinates of the two points in </a:t>
            </a:r>
            <a:r>
              <a:rPr lang="en-US" b="0" i="1" dirty="0">
                <a:solidFill>
                  <a:srgbClr val="0D0D0D"/>
                </a:solidFill>
                <a:effectLst/>
                <a:latin typeface="KaTeX_Math"/>
              </a:rPr>
              <a:t>n</a:t>
            </a:r>
            <a:r>
              <a:rPr lang="en-US" b="0" i="0" dirty="0">
                <a:solidFill>
                  <a:srgbClr val="0D0D0D"/>
                </a:solidFill>
                <a:effectLst/>
                <a:latin typeface="Söhne"/>
              </a:rPr>
              <a:t>-dimensional space.</a:t>
            </a:r>
          </a:p>
          <a:p>
            <a:pPr algn="l">
              <a:buFont typeface="Arial" panose="020B0604020202020204" pitchFamily="34" charset="0"/>
              <a:buChar char="•"/>
            </a:pPr>
            <a:r>
              <a:rPr lang="en-US" b="0" i="1" dirty="0">
                <a:solidFill>
                  <a:srgbClr val="0D0D0D"/>
                </a:solidFill>
                <a:effectLst/>
                <a:latin typeface="KaTeX_Math"/>
              </a:rPr>
              <a:t>ai</a:t>
            </a:r>
            <a:r>
              <a:rPr lang="en-US" b="0" i="0" dirty="0">
                <a:solidFill>
                  <a:srgbClr val="0D0D0D"/>
                </a:solidFill>
                <a:effectLst/>
                <a:latin typeface="KaTeX_Main"/>
              </a:rPr>
              <a:t>​</a:t>
            </a:r>
            <a:r>
              <a:rPr lang="en-US" b="0" i="0" dirty="0">
                <a:solidFill>
                  <a:srgbClr val="0D0D0D"/>
                </a:solidFill>
                <a:effectLst/>
                <a:latin typeface="Söhne"/>
              </a:rPr>
              <a:t> and </a:t>
            </a:r>
            <a:r>
              <a:rPr lang="en-US" b="0" i="1" dirty="0">
                <a:solidFill>
                  <a:srgbClr val="0D0D0D"/>
                </a:solidFill>
                <a:effectLst/>
                <a:latin typeface="KaTeX_Math"/>
              </a:rPr>
              <a:t>bi</a:t>
            </a:r>
            <a:r>
              <a:rPr lang="en-US" b="0" i="0" dirty="0">
                <a:solidFill>
                  <a:srgbClr val="0D0D0D"/>
                </a:solidFill>
                <a:effectLst/>
                <a:latin typeface="KaTeX_Main"/>
              </a:rPr>
              <a:t>​</a:t>
            </a:r>
            <a:r>
              <a:rPr lang="en-US" b="0" i="0" dirty="0">
                <a:solidFill>
                  <a:srgbClr val="0D0D0D"/>
                </a:solidFill>
                <a:effectLst/>
                <a:latin typeface="Söhne"/>
              </a:rPr>
              <a:t> are the </a:t>
            </a:r>
            <a:r>
              <a:rPr lang="en-US" b="0" i="1" dirty="0" err="1">
                <a:solidFill>
                  <a:srgbClr val="0D0D0D"/>
                </a:solidFill>
                <a:effectLst/>
                <a:latin typeface="KaTeX_Math"/>
              </a:rPr>
              <a:t>i</a:t>
            </a:r>
            <a:r>
              <a:rPr lang="en-US" b="0" i="0" dirty="0" err="1">
                <a:solidFill>
                  <a:srgbClr val="0D0D0D"/>
                </a:solidFill>
                <a:effectLst/>
                <a:latin typeface="Söhne"/>
              </a:rPr>
              <a:t>th</a:t>
            </a:r>
            <a:r>
              <a:rPr lang="en-US" b="0" i="0" dirty="0">
                <a:solidFill>
                  <a:srgbClr val="0D0D0D"/>
                </a:solidFill>
                <a:effectLst/>
                <a:latin typeface="Söhne"/>
              </a:rPr>
              <a:t> coordinates of points </a:t>
            </a:r>
            <a:r>
              <a:rPr lang="en-US" b="0" i="1" dirty="0">
                <a:solidFill>
                  <a:srgbClr val="0D0D0D"/>
                </a:solidFill>
                <a:effectLst/>
                <a:latin typeface="KaTeX_Math"/>
              </a:rPr>
              <a:t>A</a:t>
            </a:r>
            <a:r>
              <a:rPr lang="en-US" b="0" i="0" dirty="0">
                <a:solidFill>
                  <a:srgbClr val="0D0D0D"/>
                </a:solidFill>
                <a:effectLst/>
                <a:latin typeface="Söhne"/>
              </a:rPr>
              <a:t> and </a:t>
            </a:r>
            <a:r>
              <a:rPr lang="en-US" b="0" i="1" dirty="0">
                <a:solidFill>
                  <a:srgbClr val="0D0D0D"/>
                </a:solidFill>
                <a:effectLst/>
                <a:latin typeface="KaTeX_Math"/>
              </a:rPr>
              <a:t>B</a:t>
            </a:r>
            <a:r>
              <a:rPr lang="en-US" b="0" i="0" dirty="0">
                <a:solidFill>
                  <a:srgbClr val="0D0D0D"/>
                </a:solidFill>
                <a:effectLst/>
                <a:latin typeface="Söhne"/>
              </a:rPr>
              <a:t>, respectively.</a:t>
            </a:r>
          </a:p>
        </p:txBody>
      </p:sp>
    </p:spTree>
    <p:extLst>
      <p:ext uri="{BB962C8B-B14F-4D97-AF65-F5344CB8AC3E}">
        <p14:creationId xmlns:p14="http://schemas.microsoft.com/office/powerpoint/2010/main" val="259094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upervised Learning in Action: Real-World Applications and Examples -  Shiksha Online">
            <a:extLst>
              <a:ext uri="{FF2B5EF4-FFF2-40B4-BE49-F238E27FC236}">
                <a16:creationId xmlns:a16="http://schemas.microsoft.com/office/drawing/2014/main" id="{674F2E8D-9A4B-FD40-5850-E48E8604F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28625"/>
            <a:ext cx="1143000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4553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0566500-C5F0-C6FB-11B5-039FB30FC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026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7401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3C240-95DE-DD05-C4D2-53410C00DAD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567E9A8-0E07-4F42-65FD-5B663FCD0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4238"/>
          </a:xfrm>
          <a:prstGeom prst="rect">
            <a:avLst/>
          </a:prstGeom>
        </p:spPr>
      </p:pic>
      <p:sp>
        <p:nvSpPr>
          <p:cNvPr id="3" name="TextBox 2">
            <a:extLst>
              <a:ext uri="{FF2B5EF4-FFF2-40B4-BE49-F238E27FC236}">
                <a16:creationId xmlns:a16="http://schemas.microsoft.com/office/drawing/2014/main" id="{FFDBC21F-33E5-0C10-B1C8-0BC56811C711}"/>
              </a:ext>
            </a:extLst>
          </p:cNvPr>
          <p:cNvSpPr txBox="1"/>
          <p:nvPr/>
        </p:nvSpPr>
        <p:spPr>
          <a:xfrm>
            <a:off x="524288" y="441500"/>
            <a:ext cx="6097656" cy="400110"/>
          </a:xfrm>
          <a:prstGeom prst="rect">
            <a:avLst/>
          </a:prstGeom>
          <a:noFill/>
        </p:spPr>
        <p:txBody>
          <a:bodyPr wrap="square">
            <a:spAutoFit/>
          </a:bodyPr>
          <a:lstStyle/>
          <a:p>
            <a:r>
              <a:rPr lang="en-US" sz="2000" b="1" dirty="0">
                <a:solidFill>
                  <a:srgbClr val="C00000"/>
                </a:solidFill>
              </a:rPr>
              <a:t>Example-2</a:t>
            </a:r>
            <a:endParaRPr lang="en-US" sz="2000" dirty="0">
              <a:solidFill>
                <a:srgbClr val="C00000"/>
              </a:solidFill>
            </a:endParaRPr>
          </a:p>
        </p:txBody>
      </p:sp>
    </p:spTree>
    <p:extLst>
      <p:ext uri="{BB962C8B-B14F-4D97-AF65-F5344CB8AC3E}">
        <p14:creationId xmlns:p14="http://schemas.microsoft.com/office/powerpoint/2010/main" val="30138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40C3A-62A2-2E3E-DF83-8323C081919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7E258B7-C1B5-B7EF-5B8B-4DB4CEDB1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5265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E25ED-A7AE-8AAC-DB53-A1EC11268D7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8922AC3-D994-138E-48A2-1461749FC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4" name="TextBox 3">
            <a:extLst>
              <a:ext uri="{FF2B5EF4-FFF2-40B4-BE49-F238E27FC236}">
                <a16:creationId xmlns:a16="http://schemas.microsoft.com/office/drawing/2014/main" id="{FFB98B2E-4C64-FE38-1B1E-1EF69532B855}"/>
              </a:ext>
            </a:extLst>
          </p:cNvPr>
          <p:cNvSpPr txBox="1"/>
          <p:nvPr/>
        </p:nvSpPr>
        <p:spPr>
          <a:xfrm>
            <a:off x="680291" y="5818739"/>
            <a:ext cx="6921347" cy="830997"/>
          </a:xfrm>
          <a:prstGeom prst="rect">
            <a:avLst/>
          </a:prstGeom>
          <a:noFill/>
        </p:spPr>
        <p:txBody>
          <a:bodyPr wrap="square">
            <a:spAutoFit/>
          </a:bodyPr>
          <a:lstStyle/>
          <a:p>
            <a:r>
              <a:rPr lang="en-US" sz="2400" b="1" dirty="0"/>
              <a:t>Note: This is the generalized formula for </a:t>
            </a:r>
            <a:r>
              <a:rPr lang="en-US" sz="2400" b="1" dirty="0">
                <a:solidFill>
                  <a:srgbClr val="C00000"/>
                </a:solidFill>
              </a:rPr>
              <a:t>Euclidean</a:t>
            </a:r>
            <a:r>
              <a:rPr lang="en-US" sz="2400" b="1" dirty="0"/>
              <a:t> or </a:t>
            </a:r>
            <a:r>
              <a:rPr lang="en-US" sz="2400" b="1" dirty="0">
                <a:solidFill>
                  <a:srgbClr val="C00000"/>
                </a:solidFill>
              </a:rPr>
              <a:t>Manhattan</a:t>
            </a:r>
            <a:r>
              <a:rPr lang="en-US" sz="2400" b="1" dirty="0"/>
              <a:t> Distance</a:t>
            </a:r>
            <a:r>
              <a:rPr lang="en-US" sz="2400" dirty="0"/>
              <a:t> in </a:t>
            </a:r>
            <a:r>
              <a:rPr lang="en-US" sz="2400" b="1" dirty="0"/>
              <a:t>m-dimensional space</a:t>
            </a:r>
            <a:endParaRPr lang="en-IN" sz="2400" dirty="0"/>
          </a:p>
        </p:txBody>
      </p:sp>
    </p:spTree>
    <p:extLst>
      <p:ext uri="{BB962C8B-B14F-4D97-AF65-F5344CB8AC3E}">
        <p14:creationId xmlns:p14="http://schemas.microsoft.com/office/powerpoint/2010/main" val="140545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DFEEC-C15F-57B1-5E05-0668DEAB590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8F5A8D0-8B0A-F6D7-ECBA-FFEC567D4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Tree>
    <p:extLst>
      <p:ext uri="{BB962C8B-B14F-4D97-AF65-F5344CB8AC3E}">
        <p14:creationId xmlns:p14="http://schemas.microsoft.com/office/powerpoint/2010/main" val="210812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835AB-057A-CB80-A5A7-BE2B4AB6F35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B9D34A9-6FE9-D5C5-9654-AC47FB614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1128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A38A9-7B6B-7517-F45A-6151EF13614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4E1A6F-AC6D-C4D9-B344-8E7430A31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04749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10E27-C111-E58E-2B0F-1D08653A864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7E12CFE-0FCC-D69A-69F9-13929640ADB6}"/>
              </a:ext>
            </a:extLst>
          </p:cNvPr>
          <p:cNvSpPr txBox="1"/>
          <p:nvPr/>
        </p:nvSpPr>
        <p:spPr>
          <a:xfrm>
            <a:off x="786778" y="965384"/>
            <a:ext cx="10865954" cy="4462760"/>
          </a:xfrm>
          <a:prstGeom prst="rect">
            <a:avLst/>
          </a:prstGeom>
          <a:noFill/>
        </p:spPr>
        <p:txBody>
          <a:bodyPr wrap="square">
            <a:spAutoFit/>
          </a:bodyPr>
          <a:lstStyle/>
          <a:p>
            <a:r>
              <a:rPr lang="en-US" sz="3200" b="1" dirty="0">
                <a:solidFill>
                  <a:srgbClr val="C00000"/>
                </a:solidFill>
              </a:rPr>
              <a:t>Decision Tree:</a:t>
            </a:r>
          </a:p>
          <a:p>
            <a:r>
              <a:rPr lang="en-US" dirty="0"/>
              <a:t>	</a:t>
            </a:r>
            <a:r>
              <a:rPr lang="en-US" sz="2400" dirty="0"/>
              <a:t>Decision tree learning is one of the </a:t>
            </a:r>
            <a:r>
              <a:rPr lang="en-US" sz="2400" b="1" dirty="0"/>
              <a:t>most widely adopted algorithms for classification</a:t>
            </a:r>
            <a:r>
              <a:rPr lang="en-US" sz="2400" dirty="0"/>
              <a:t>. As the name indicates, it builds a model in the form of a </a:t>
            </a:r>
            <a:r>
              <a:rPr lang="en-US" sz="2400" b="1" dirty="0">
                <a:solidFill>
                  <a:srgbClr val="C00000"/>
                </a:solidFill>
              </a:rPr>
              <a:t>tree structure</a:t>
            </a:r>
            <a:r>
              <a:rPr lang="en-US" sz="2400" dirty="0"/>
              <a:t>. </a:t>
            </a:r>
          </a:p>
          <a:p>
            <a:r>
              <a:rPr lang="en-US" sz="2400" dirty="0"/>
              <a:t>	It has a </a:t>
            </a:r>
            <a:r>
              <a:rPr lang="en-US" sz="2400" b="1" dirty="0"/>
              <a:t>hierarchical tree structure consisting of a </a:t>
            </a:r>
            <a:r>
              <a:rPr lang="en-US" sz="2400" b="1" dirty="0">
                <a:solidFill>
                  <a:srgbClr val="C00000"/>
                </a:solidFill>
              </a:rPr>
              <a:t>root node</a:t>
            </a:r>
            <a:r>
              <a:rPr lang="en-US" sz="2400" b="1" dirty="0"/>
              <a:t>, </a:t>
            </a:r>
            <a:r>
              <a:rPr lang="en-US" sz="2400" b="1" dirty="0">
                <a:solidFill>
                  <a:srgbClr val="C00000"/>
                </a:solidFill>
              </a:rPr>
              <a:t>branches</a:t>
            </a:r>
            <a:r>
              <a:rPr lang="en-US" sz="2400" b="1" dirty="0"/>
              <a:t>, </a:t>
            </a:r>
            <a:r>
              <a:rPr lang="en-US" sz="2400" b="1" dirty="0">
                <a:solidFill>
                  <a:srgbClr val="C00000"/>
                </a:solidFill>
              </a:rPr>
              <a:t>internal</a:t>
            </a:r>
            <a:r>
              <a:rPr lang="en-US" sz="2400" b="1" dirty="0"/>
              <a:t> </a:t>
            </a:r>
            <a:r>
              <a:rPr lang="en-US" sz="2400" b="1" dirty="0">
                <a:solidFill>
                  <a:srgbClr val="C00000"/>
                </a:solidFill>
              </a:rPr>
              <a:t>nodes</a:t>
            </a:r>
            <a:r>
              <a:rPr lang="en-US" sz="2400" b="1" dirty="0"/>
              <a:t>, and </a:t>
            </a:r>
            <a:r>
              <a:rPr lang="en-US" sz="2400" b="1" dirty="0">
                <a:solidFill>
                  <a:srgbClr val="C00000"/>
                </a:solidFill>
              </a:rPr>
              <a:t>leaf nodes</a:t>
            </a:r>
            <a:r>
              <a:rPr lang="en-US" sz="2400" b="1" dirty="0"/>
              <a:t>. </a:t>
            </a:r>
            <a:r>
              <a:rPr lang="en-US" sz="2400" dirty="0"/>
              <a:t>Decision trees are used for </a:t>
            </a:r>
            <a:r>
              <a:rPr lang="en-US" sz="2400" b="1" dirty="0">
                <a:solidFill>
                  <a:srgbClr val="C00000"/>
                </a:solidFill>
              </a:rPr>
              <a:t>classification</a:t>
            </a:r>
            <a:r>
              <a:rPr lang="en-US" sz="2400" dirty="0"/>
              <a:t> and </a:t>
            </a:r>
            <a:r>
              <a:rPr lang="en-US" sz="2400" b="1" dirty="0">
                <a:solidFill>
                  <a:srgbClr val="C00000"/>
                </a:solidFill>
              </a:rPr>
              <a:t>regression</a:t>
            </a:r>
            <a:r>
              <a:rPr lang="en-US" sz="2400" dirty="0"/>
              <a:t> tasks, providing easy-to-understand models.</a:t>
            </a:r>
          </a:p>
          <a:p>
            <a:r>
              <a:rPr lang="en-US" sz="2400" dirty="0"/>
              <a:t>	Its grouping exactness is focused with different strategies, and it is exceptionally productive. </a:t>
            </a:r>
            <a:r>
              <a:rPr lang="en-US" sz="2400" b="1" dirty="0">
                <a:solidFill>
                  <a:srgbClr val="C00000"/>
                </a:solidFill>
              </a:rPr>
              <a:t>A decision tree is used for multi-dimensional analysis with multiple classes</a:t>
            </a:r>
            <a:r>
              <a:rPr lang="en-US" sz="2400" dirty="0"/>
              <a:t>. It is characterized by </a:t>
            </a:r>
            <a:r>
              <a:rPr lang="en-US" sz="2400" b="1" dirty="0">
                <a:solidFill>
                  <a:srgbClr val="002060"/>
                </a:solidFill>
              </a:rPr>
              <a:t>fast execution time </a:t>
            </a:r>
            <a:r>
              <a:rPr lang="en-US" sz="2400" dirty="0"/>
              <a:t>and </a:t>
            </a:r>
            <a:r>
              <a:rPr lang="en-US" sz="2400" b="1" dirty="0">
                <a:solidFill>
                  <a:srgbClr val="002060"/>
                </a:solidFill>
              </a:rPr>
              <a:t>ease in the interpretation of the rules</a:t>
            </a:r>
            <a:r>
              <a:rPr lang="en-US" sz="2400" dirty="0"/>
              <a:t>. </a:t>
            </a:r>
          </a:p>
          <a:p>
            <a:endParaRPr lang="en-US" dirty="0"/>
          </a:p>
          <a:p>
            <a:endParaRPr lang="en-US" dirty="0"/>
          </a:p>
        </p:txBody>
      </p:sp>
    </p:spTree>
    <p:extLst>
      <p:ext uri="{BB962C8B-B14F-4D97-AF65-F5344CB8AC3E}">
        <p14:creationId xmlns:p14="http://schemas.microsoft.com/office/powerpoint/2010/main" val="16150742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F45AA7-8834-FBFA-F670-4FD0E25A46D0}"/>
              </a:ext>
            </a:extLst>
          </p:cNvPr>
          <p:cNvSpPr>
            <a:spLocks noGrp="1"/>
          </p:cNvSpPr>
          <p:nvPr>
            <p:ph idx="1"/>
          </p:nvPr>
        </p:nvSpPr>
        <p:spPr>
          <a:xfrm>
            <a:off x="777240" y="683046"/>
            <a:ext cx="10659110" cy="5493917"/>
          </a:xfrm>
        </p:spPr>
        <p:txBody>
          <a:bodyPr>
            <a:normAutofit/>
          </a:bodyPr>
          <a:lstStyle/>
          <a:p>
            <a:pPr marL="0" indent="0">
              <a:buNone/>
            </a:pPr>
            <a:r>
              <a:rPr lang="en-US" sz="2800" b="1" dirty="0"/>
              <a:t>Properties of Decision Tree:	</a:t>
            </a:r>
          </a:p>
          <a:p>
            <a:pPr marL="342900" indent="-342900">
              <a:buFont typeface="+mj-lt"/>
              <a:buAutoNum type="arabicPeriod"/>
            </a:pPr>
            <a:r>
              <a:rPr lang="en-US" sz="2400" dirty="0"/>
              <a:t>The goal of decision tree learning is to create a model </a:t>
            </a:r>
            <a:r>
              <a:rPr lang="en-US" sz="2400" b="1" dirty="0"/>
              <a:t>based on the past data called </a:t>
            </a:r>
            <a:r>
              <a:rPr lang="en-US" sz="2400" b="1" dirty="0">
                <a:solidFill>
                  <a:srgbClr val="C00000"/>
                </a:solidFill>
              </a:rPr>
              <a:t>past vector</a:t>
            </a:r>
            <a:r>
              <a:rPr lang="en-US" sz="2400" dirty="0"/>
              <a:t> that </a:t>
            </a:r>
            <a:r>
              <a:rPr lang="en-US" sz="2400" b="1" dirty="0">
                <a:solidFill>
                  <a:srgbClr val="002060"/>
                </a:solidFill>
              </a:rPr>
              <a:t>predicts</a:t>
            </a:r>
            <a:r>
              <a:rPr lang="en-US" sz="2400" dirty="0"/>
              <a:t> the value of the output variable based on the input variables in the feature vector. </a:t>
            </a:r>
          </a:p>
          <a:p>
            <a:pPr marL="342900" indent="-342900">
              <a:buFont typeface="+mj-lt"/>
              <a:buAutoNum type="arabicPeriod"/>
            </a:pPr>
            <a:r>
              <a:rPr lang="en-US" sz="2400" b="1" dirty="0">
                <a:solidFill>
                  <a:srgbClr val="C00000"/>
                </a:solidFill>
              </a:rPr>
              <a:t>Each node </a:t>
            </a:r>
            <a:r>
              <a:rPr lang="en-US" sz="2400" dirty="0"/>
              <a:t>(or </a:t>
            </a:r>
            <a:r>
              <a:rPr lang="en-US" sz="2400" b="1" dirty="0"/>
              <a:t>decision node</a:t>
            </a:r>
            <a:r>
              <a:rPr lang="en-US" sz="2400" dirty="0"/>
              <a:t>) of a decision tree </a:t>
            </a:r>
            <a:r>
              <a:rPr lang="en-US" sz="2400" b="1" dirty="0">
                <a:solidFill>
                  <a:srgbClr val="0070C0"/>
                </a:solidFill>
              </a:rPr>
              <a:t>corresponds to one of the feature vector</a:t>
            </a:r>
            <a:r>
              <a:rPr lang="en-US" sz="2400" dirty="0"/>
              <a:t>. </a:t>
            </a:r>
          </a:p>
          <a:p>
            <a:pPr marL="342900" indent="-342900">
              <a:buFont typeface="+mj-lt"/>
              <a:buAutoNum type="arabicPeriod"/>
            </a:pPr>
            <a:r>
              <a:rPr lang="en-US" sz="2400" dirty="0"/>
              <a:t>From every node, there are edges to children, wherein there is an edge for each of the possible values (or range of values) of the feature associated with the node.</a:t>
            </a:r>
          </a:p>
          <a:p>
            <a:pPr marL="342900" indent="-342900">
              <a:buFont typeface="+mj-lt"/>
              <a:buAutoNum type="arabicPeriod"/>
            </a:pPr>
            <a:r>
              <a:rPr lang="en-US" sz="2400" dirty="0"/>
              <a:t>The tree terminates at different </a:t>
            </a:r>
            <a:r>
              <a:rPr lang="en-US" sz="2400" b="1" dirty="0">
                <a:solidFill>
                  <a:srgbClr val="0070C0"/>
                </a:solidFill>
              </a:rPr>
              <a:t>leaf </a:t>
            </a:r>
            <a:r>
              <a:rPr lang="en-US" sz="2400" b="1" dirty="0">
                <a:solidFill>
                  <a:srgbClr val="C00000"/>
                </a:solidFill>
              </a:rPr>
              <a:t>nodes</a:t>
            </a:r>
            <a:r>
              <a:rPr lang="en-US" sz="2400" b="1" dirty="0"/>
              <a:t> </a:t>
            </a:r>
            <a:r>
              <a:rPr lang="en-US" sz="2400" dirty="0"/>
              <a:t>(or </a:t>
            </a:r>
            <a:r>
              <a:rPr lang="en-US" sz="2400" b="1" dirty="0">
                <a:solidFill>
                  <a:srgbClr val="0070C0"/>
                </a:solidFill>
              </a:rPr>
              <a:t>terminal</a:t>
            </a:r>
            <a:r>
              <a:rPr lang="en-US" sz="2400" dirty="0"/>
              <a:t> </a:t>
            </a:r>
            <a:r>
              <a:rPr lang="en-US" sz="2400" b="1" dirty="0">
                <a:solidFill>
                  <a:srgbClr val="0070C0"/>
                </a:solidFill>
              </a:rPr>
              <a:t>nodes</a:t>
            </a:r>
            <a:r>
              <a:rPr lang="en-US" sz="2400" dirty="0"/>
              <a:t>) where each leaf node represents a </a:t>
            </a:r>
            <a:r>
              <a:rPr lang="en-US" sz="2400" b="1" dirty="0"/>
              <a:t>possible value for the output variable</a:t>
            </a:r>
            <a:r>
              <a:rPr lang="en-US" sz="2400" dirty="0"/>
              <a:t>.</a:t>
            </a:r>
          </a:p>
          <a:p>
            <a:pPr marL="342900" indent="-342900">
              <a:buFont typeface="+mj-lt"/>
              <a:buAutoNum type="arabicPeriod"/>
            </a:pPr>
            <a:r>
              <a:rPr lang="en-US" sz="2400" dirty="0"/>
              <a:t>The output variable is determined by following a path that </a:t>
            </a:r>
            <a:r>
              <a:rPr lang="en-US" sz="2400" b="1" dirty="0">
                <a:solidFill>
                  <a:srgbClr val="002060"/>
                </a:solidFill>
              </a:rPr>
              <a:t>starts at the root </a:t>
            </a:r>
            <a:r>
              <a:rPr lang="en-US" sz="2400" dirty="0"/>
              <a:t>and is guided by the values of the input variables.</a:t>
            </a:r>
          </a:p>
        </p:txBody>
      </p:sp>
    </p:spTree>
    <p:extLst>
      <p:ext uri="{BB962C8B-B14F-4D97-AF65-F5344CB8AC3E}">
        <p14:creationId xmlns:p14="http://schemas.microsoft.com/office/powerpoint/2010/main" val="23953872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C50319-3BD1-7241-E055-A821B2ED32DA}"/>
              </a:ext>
            </a:extLst>
          </p:cNvPr>
          <p:cNvSpPr>
            <a:spLocks noGrp="1"/>
          </p:cNvSpPr>
          <p:nvPr>
            <p:ph idx="1"/>
          </p:nvPr>
        </p:nvSpPr>
        <p:spPr>
          <a:xfrm>
            <a:off x="777240" y="837282"/>
            <a:ext cx="10659110" cy="5339681"/>
          </a:xfrm>
        </p:spPr>
        <p:txBody>
          <a:bodyPr>
            <a:normAutofit/>
          </a:bodyPr>
          <a:lstStyle/>
          <a:p>
            <a:pPr marL="0" indent="0">
              <a:buNone/>
            </a:pPr>
            <a:r>
              <a:rPr lang="en-US" sz="2800" b="1" dirty="0"/>
              <a:t>Algorithm for decision tree</a:t>
            </a:r>
          </a:p>
          <a:p>
            <a:pPr marL="0" indent="0">
              <a:buNone/>
            </a:pPr>
            <a:r>
              <a:rPr lang="en-US" sz="2400" b="1" dirty="0"/>
              <a:t>Step-1: </a:t>
            </a:r>
            <a:r>
              <a:rPr lang="en-US" sz="2400" dirty="0"/>
              <a:t>Begin the tree with the </a:t>
            </a:r>
            <a:r>
              <a:rPr lang="en-US" sz="2400" b="1" dirty="0">
                <a:solidFill>
                  <a:srgbClr val="C00000"/>
                </a:solidFill>
              </a:rPr>
              <a:t>root node</a:t>
            </a:r>
            <a:r>
              <a:rPr lang="en-US" sz="2400" dirty="0"/>
              <a:t>, says </a:t>
            </a:r>
            <a:r>
              <a:rPr lang="en-US" sz="2400" b="1" dirty="0">
                <a:solidFill>
                  <a:srgbClr val="C00000"/>
                </a:solidFill>
              </a:rPr>
              <a:t>S</a:t>
            </a:r>
            <a:r>
              <a:rPr lang="en-US" sz="2400" dirty="0"/>
              <a:t>, which </a:t>
            </a:r>
            <a:r>
              <a:rPr lang="en-US" sz="2400" b="1" dirty="0">
                <a:solidFill>
                  <a:srgbClr val="0070C0"/>
                </a:solidFill>
              </a:rPr>
              <a:t>contains the complete dataset.</a:t>
            </a:r>
          </a:p>
          <a:p>
            <a:pPr marL="0" indent="0">
              <a:buNone/>
            </a:pPr>
            <a:r>
              <a:rPr lang="en-US" sz="2400" b="1" dirty="0"/>
              <a:t>Step-2: </a:t>
            </a:r>
            <a:r>
              <a:rPr lang="en-US" sz="2400" dirty="0"/>
              <a:t>Find the best </a:t>
            </a:r>
            <a:r>
              <a:rPr lang="en-US" sz="2400" b="1" dirty="0">
                <a:solidFill>
                  <a:srgbClr val="C00000"/>
                </a:solidFill>
              </a:rPr>
              <a:t>attribute</a:t>
            </a:r>
            <a:r>
              <a:rPr lang="en-US" sz="2400" dirty="0"/>
              <a:t> in the dataset using </a:t>
            </a:r>
            <a:r>
              <a:rPr lang="en-US" sz="2400" b="1" dirty="0">
                <a:solidFill>
                  <a:srgbClr val="C00000"/>
                </a:solidFill>
              </a:rPr>
              <a:t>Attribute Selection Measure </a:t>
            </a:r>
            <a:r>
              <a:rPr lang="en-US" sz="2400" dirty="0"/>
              <a:t>(</a:t>
            </a:r>
            <a:r>
              <a:rPr lang="en-US" sz="2400" b="1" dirty="0"/>
              <a:t>ASM).</a:t>
            </a:r>
          </a:p>
          <a:p>
            <a:pPr marL="0" indent="0">
              <a:buNone/>
            </a:pPr>
            <a:r>
              <a:rPr lang="en-US" sz="2400" b="1" dirty="0"/>
              <a:t>Step-3: </a:t>
            </a:r>
            <a:r>
              <a:rPr lang="en-US" sz="2400" dirty="0"/>
              <a:t>Divide the S into </a:t>
            </a:r>
            <a:r>
              <a:rPr lang="en-US" sz="2400" b="1" dirty="0"/>
              <a:t>subsets</a:t>
            </a:r>
            <a:r>
              <a:rPr lang="en-US" sz="2400" dirty="0"/>
              <a:t> that contains possible values for the best attributes.</a:t>
            </a:r>
          </a:p>
          <a:p>
            <a:pPr marL="0" indent="0">
              <a:buNone/>
            </a:pPr>
            <a:r>
              <a:rPr lang="en-US" sz="2400" b="1" dirty="0"/>
              <a:t>Step-4: </a:t>
            </a:r>
            <a:r>
              <a:rPr lang="en-US" sz="2400" dirty="0"/>
              <a:t>Generate the decision tree node, which contains the best attribute.</a:t>
            </a:r>
          </a:p>
          <a:p>
            <a:pPr marL="0" indent="0">
              <a:buNone/>
            </a:pPr>
            <a:r>
              <a:rPr lang="en-US" sz="2400" b="1" dirty="0"/>
              <a:t>Step-5: </a:t>
            </a:r>
            <a:r>
              <a:rPr lang="en-US" sz="2400" dirty="0"/>
              <a:t>Recursively make new decision trees using the subsets of the dataset created in</a:t>
            </a:r>
          </a:p>
          <a:p>
            <a:pPr marL="0" indent="0">
              <a:buNone/>
            </a:pPr>
            <a:r>
              <a:rPr lang="en-US" sz="2400" b="1" dirty="0"/>
              <a:t>step -6: </a:t>
            </a:r>
            <a:r>
              <a:rPr lang="en-US" sz="2400" dirty="0"/>
              <a:t>Continue this process until a stage is reached </a:t>
            </a:r>
            <a:r>
              <a:rPr lang="en-US" sz="2400" b="1" dirty="0">
                <a:solidFill>
                  <a:srgbClr val="C00000"/>
                </a:solidFill>
              </a:rPr>
              <a:t>where you cannot further classify the nodes </a:t>
            </a:r>
            <a:r>
              <a:rPr lang="en-US" sz="2400" dirty="0"/>
              <a:t>and called the final node as a </a:t>
            </a:r>
            <a:r>
              <a:rPr lang="en-US" sz="2400" b="1" dirty="0"/>
              <a:t>leaf node</a:t>
            </a:r>
            <a:r>
              <a:rPr lang="en-US" sz="2400" dirty="0"/>
              <a:t>.</a:t>
            </a:r>
            <a:endParaRPr lang="en-IN" sz="2400" dirty="0"/>
          </a:p>
        </p:txBody>
      </p:sp>
    </p:spTree>
    <p:extLst>
      <p:ext uri="{BB962C8B-B14F-4D97-AF65-F5344CB8AC3E}">
        <p14:creationId xmlns:p14="http://schemas.microsoft.com/office/powerpoint/2010/main" val="1525087974"/>
      </p:ext>
    </p:extLst>
  </p:cSld>
  <p:clrMapOvr>
    <a:masterClrMapping/>
  </p:clrMapOvr>
</p:sld>
</file>

<file path=ppt/theme/theme1.xml><?xml version="1.0" encoding="utf-8"?>
<a:theme xmlns:a="http://schemas.openxmlformats.org/drawingml/2006/main" name="Theme1">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DD60039B-BC77-41DF-ACC8-C701D8198EB2}" vid="{DC443EE9-F046-42A5-BD1D-7585E7C793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Theme1</Template>
  <TotalTime>1338</TotalTime>
  <Words>8803</Words>
  <Application>Microsoft Office PowerPoint</Application>
  <PresentationFormat>Widescreen</PresentationFormat>
  <Paragraphs>991</Paragraphs>
  <Slides>148</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148</vt:i4>
      </vt:variant>
    </vt:vector>
  </HeadingPairs>
  <TitlesOfParts>
    <vt:vector size="163" baseType="lpstr">
      <vt:lpstr>Aptos</vt:lpstr>
      <vt:lpstr>Arial</vt:lpstr>
      <vt:lpstr>Calibri</vt:lpstr>
      <vt:lpstr>Gill Sans Nova</vt:lpstr>
      <vt:lpstr>Gill Sans Nova (Headings)</vt:lpstr>
      <vt:lpstr>Google Sans</vt:lpstr>
      <vt:lpstr>Inter</vt:lpstr>
      <vt:lpstr>inter-bold</vt:lpstr>
      <vt:lpstr>inter-regular</vt:lpstr>
      <vt:lpstr>KaTeX_Main</vt:lpstr>
      <vt:lpstr>KaTeX_Math</vt:lpstr>
      <vt:lpstr>Söhne</vt:lpstr>
      <vt:lpstr>Söhne Mono</vt:lpstr>
      <vt:lpstr>Studio-Feixen-Sans</vt:lpstr>
      <vt:lpstr>Theme1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Step-by-Step Process:</vt:lpstr>
      <vt:lpstr>PowerPoint Presentation</vt:lpstr>
      <vt:lpstr>PowerPoint Presentation</vt:lpstr>
      <vt:lpstr>✅ Calculate Summations</vt:lpstr>
      <vt:lpstr>✅ Apply the Slope (m) Formula: </vt:lpstr>
      <vt:lpstr>PowerPoint Presentation</vt:lpstr>
      <vt:lpstr>✅ Apply the Intercept (c) Formula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Formula:</vt:lpstr>
      <vt:lpstr>PowerPoint Presentation</vt:lpstr>
      <vt:lpstr>PowerPoint Presentation</vt:lpstr>
      <vt:lpstr>📊 Formula:</vt:lpstr>
      <vt:lpstr>PowerPoint Presentation</vt:lpstr>
      <vt:lpstr>PowerPoint Presentation</vt:lpstr>
      <vt:lpstr>📊 Formula:</vt:lpstr>
      <vt:lpstr>PowerPoint Presentation</vt:lpstr>
      <vt:lpstr>PowerPoint Presentation</vt:lpstr>
      <vt:lpstr>📊 Formula: There is no single equation like others, but conceptually:        Note: ROC-AUC can't be computed fully unless you vary the threshold and generate multiple (FPR, TPR) pairs to plot the full curve. You should have more than on Confusion Matrix.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PRAMOD NAIK</dc:creator>
  <cp:lastModifiedBy>PRAMOD NAIK</cp:lastModifiedBy>
  <cp:revision>531</cp:revision>
  <dcterms:created xsi:type="dcterms:W3CDTF">2025-05-11T14:44:44Z</dcterms:created>
  <dcterms:modified xsi:type="dcterms:W3CDTF">2025-06-21T12:19:27Z</dcterms:modified>
</cp:coreProperties>
</file>